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2" r:id="rId3"/>
    <p:sldId id="266" r:id="rId4"/>
    <p:sldId id="267" r:id="rId5"/>
    <p:sldId id="283" r:id="rId6"/>
    <p:sldId id="277" r:id="rId7"/>
    <p:sldId id="281" r:id="rId8"/>
    <p:sldId id="284" r:id="rId9"/>
    <p:sldId id="279" r:id="rId10"/>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7FD5900-8D4E-154C-B9F7-33524759AB00}">
          <p14:sldIdLst>
            <p14:sldId id="256"/>
          </p14:sldIdLst>
        </p14:section>
        <p14:section name="Sección sin título" id="{6181F05D-7359-1C47-806F-7989FFF80366}">
          <p14:sldIdLst>
            <p14:sldId id="282"/>
            <p14:sldId id="266"/>
            <p14:sldId id="267"/>
            <p14:sldId id="283"/>
            <p14:sldId id="277"/>
            <p14:sldId id="281"/>
            <p14:sldId id="284"/>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C"/>
    <a:srgbClr val="FFCC0C"/>
    <a:srgbClr val="FFDC0C"/>
    <a:srgbClr val="FFD01A"/>
    <a:srgbClr val="FFCA1A"/>
    <a:srgbClr val="FEDC0E"/>
    <a:srgbClr val="FFC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3734A-20DD-4868-A61E-D803E362FBFB}" type="doc">
      <dgm:prSet loTypeId="urn:microsoft.com/office/officeart/2005/8/layout/bList2" loCatId="list" qsTypeId="urn:microsoft.com/office/officeart/2005/8/quickstyle/simple1" qsCatId="simple" csTypeId="urn:microsoft.com/office/officeart/2005/8/colors/accent1_2" csCatId="accent1" phldr="1"/>
      <dgm:spPr/>
    </dgm:pt>
    <dgm:pt modelId="{E6052F13-2C27-42D6-9378-9B1A646C2D06}">
      <dgm:prSet phldrT="[Texto]" custT="1"/>
      <dgm:spPr/>
      <dgm:t>
        <a:bodyPr/>
        <a:lstStyle/>
        <a:p>
          <a:r>
            <a:rPr lang="es-ES" sz="2400" dirty="0" smtClean="0"/>
            <a:t>Drosophila</a:t>
          </a:r>
          <a:endParaRPr lang="es-ES" sz="2400" dirty="0"/>
        </a:p>
      </dgm:t>
    </dgm:pt>
    <dgm:pt modelId="{6F2093C6-25EF-4B9C-B4BE-603B0C160C46}" type="parTrans" cxnId="{EF715F4A-8760-4144-80E1-C60D87346F63}">
      <dgm:prSet/>
      <dgm:spPr/>
      <dgm:t>
        <a:bodyPr/>
        <a:lstStyle/>
        <a:p>
          <a:endParaRPr lang="es-ES"/>
        </a:p>
      </dgm:t>
    </dgm:pt>
    <dgm:pt modelId="{5C7C2089-2DA5-4F02-9077-96491BCA3C65}" type="sibTrans" cxnId="{EF715F4A-8760-4144-80E1-C60D87346F63}">
      <dgm:prSet/>
      <dgm:spPr/>
      <dgm:t>
        <a:bodyPr/>
        <a:lstStyle/>
        <a:p>
          <a:endParaRPr lang="es-ES"/>
        </a:p>
      </dgm:t>
    </dgm:pt>
    <dgm:pt modelId="{458BE89E-063B-4A31-A407-00617C4B526A}">
      <dgm:prSet phldrT="[Texto]" custT="1"/>
      <dgm:spPr/>
      <dgm:t>
        <a:bodyPr/>
        <a:lstStyle/>
        <a:p>
          <a:r>
            <a:rPr lang="es-ES" sz="2400" dirty="0" err="1" smtClean="0"/>
            <a:t>Mioblastos</a:t>
          </a:r>
          <a:endParaRPr lang="es-ES" sz="2400" dirty="0" smtClean="0"/>
        </a:p>
        <a:p>
          <a:r>
            <a:rPr lang="es-ES" sz="2400" dirty="0" smtClean="0"/>
            <a:t>DM1</a:t>
          </a:r>
          <a:endParaRPr lang="es-ES" sz="2400" dirty="0"/>
        </a:p>
      </dgm:t>
    </dgm:pt>
    <dgm:pt modelId="{3E84DC0D-B9C9-4075-8609-8DB624EDF8AB}" type="parTrans" cxnId="{12F7E173-7326-4C5F-B7A1-FC1F4EFAF33A}">
      <dgm:prSet/>
      <dgm:spPr/>
      <dgm:t>
        <a:bodyPr/>
        <a:lstStyle/>
        <a:p>
          <a:endParaRPr lang="es-ES"/>
        </a:p>
      </dgm:t>
    </dgm:pt>
    <dgm:pt modelId="{E03E8625-9AAC-4611-AD44-A7AD34BC40A1}" type="sibTrans" cxnId="{12F7E173-7326-4C5F-B7A1-FC1F4EFAF33A}">
      <dgm:prSet/>
      <dgm:spPr/>
      <dgm:t>
        <a:bodyPr/>
        <a:lstStyle/>
        <a:p>
          <a:endParaRPr lang="es-ES"/>
        </a:p>
      </dgm:t>
    </dgm:pt>
    <dgm:pt modelId="{9CDB58F3-9C75-4211-99B5-708EEE5212C1}">
      <dgm:prSet phldrT="[Texto]" custT="1"/>
      <dgm:spPr/>
      <dgm:t>
        <a:bodyPr/>
        <a:lstStyle/>
        <a:p>
          <a:r>
            <a:rPr lang="es-ES" sz="2400" dirty="0" smtClean="0"/>
            <a:t>Ratón</a:t>
          </a:r>
          <a:endParaRPr lang="es-ES" sz="2400" dirty="0"/>
        </a:p>
      </dgm:t>
    </dgm:pt>
    <dgm:pt modelId="{F5EEEB82-7929-4BF6-B373-29728B69B9C1}" type="parTrans" cxnId="{6A0AAA45-63B1-4F24-B81E-B992677FFCAD}">
      <dgm:prSet/>
      <dgm:spPr/>
      <dgm:t>
        <a:bodyPr/>
        <a:lstStyle/>
        <a:p>
          <a:endParaRPr lang="es-ES"/>
        </a:p>
      </dgm:t>
    </dgm:pt>
    <dgm:pt modelId="{05CA3186-479E-4FB2-9CC9-C7082617198A}" type="sibTrans" cxnId="{6A0AAA45-63B1-4F24-B81E-B992677FFCAD}">
      <dgm:prSet/>
      <dgm:spPr/>
      <dgm:t>
        <a:bodyPr/>
        <a:lstStyle/>
        <a:p>
          <a:endParaRPr lang="es-ES"/>
        </a:p>
      </dgm:t>
    </dgm:pt>
    <dgm:pt modelId="{4C0084BC-097F-4B4A-923B-302CCB3C04C7}" type="pres">
      <dgm:prSet presAssocID="{33B3734A-20DD-4868-A61E-D803E362FBFB}" presName="diagram" presStyleCnt="0">
        <dgm:presLayoutVars>
          <dgm:dir/>
          <dgm:animLvl val="lvl"/>
          <dgm:resizeHandles val="exact"/>
        </dgm:presLayoutVars>
      </dgm:prSet>
      <dgm:spPr/>
    </dgm:pt>
    <dgm:pt modelId="{803ABB09-DC1D-4982-B97E-BCA7248A098C}" type="pres">
      <dgm:prSet presAssocID="{E6052F13-2C27-42D6-9378-9B1A646C2D06}" presName="compNode" presStyleCnt="0"/>
      <dgm:spPr/>
    </dgm:pt>
    <dgm:pt modelId="{F503C06F-866C-4314-9767-5643A30C3706}" type="pres">
      <dgm:prSet presAssocID="{E6052F13-2C27-42D6-9378-9B1A646C2D06}" presName="childRect" presStyleLbl="bgAcc1" presStyleIdx="0" presStyleCnt="3">
        <dgm:presLayoutVars>
          <dgm:bulletEnabled val="1"/>
        </dgm:presLayoutVars>
      </dgm:prSet>
      <dgm:spPr/>
    </dgm:pt>
    <dgm:pt modelId="{E827385F-8218-4C3C-A52E-5B615132DE40}" type="pres">
      <dgm:prSet presAssocID="{E6052F13-2C27-42D6-9378-9B1A646C2D06}" presName="parentText" presStyleLbl="node1" presStyleIdx="0" presStyleCnt="0">
        <dgm:presLayoutVars>
          <dgm:chMax val="0"/>
          <dgm:bulletEnabled val="1"/>
        </dgm:presLayoutVars>
      </dgm:prSet>
      <dgm:spPr/>
      <dgm:t>
        <a:bodyPr/>
        <a:lstStyle/>
        <a:p>
          <a:endParaRPr lang="es-ES"/>
        </a:p>
      </dgm:t>
    </dgm:pt>
    <dgm:pt modelId="{A6576CAC-008F-4C28-92DB-7FBC51225B47}" type="pres">
      <dgm:prSet presAssocID="{E6052F13-2C27-42D6-9378-9B1A646C2D06}" presName="parentRect" presStyleLbl="alignNode1" presStyleIdx="0" presStyleCnt="3"/>
      <dgm:spPr/>
      <dgm:t>
        <a:bodyPr/>
        <a:lstStyle/>
        <a:p>
          <a:endParaRPr lang="es-ES"/>
        </a:p>
      </dgm:t>
    </dgm:pt>
    <dgm:pt modelId="{EC5DE245-DECC-45BB-AAB3-CEE413293E67}" type="pres">
      <dgm:prSet presAssocID="{E6052F13-2C27-42D6-9378-9B1A646C2D06}" presName="adorn" presStyleLbl="fgAccFollowNode1" presStyleIdx="0" presStyleCnt="3" custScaleX="163287" custScaleY="117688"/>
      <dgm:spPr>
        <a:blipFill rotWithShape="1">
          <a:blip xmlns:r="http://schemas.openxmlformats.org/officeDocument/2006/relationships" r:embed="rId1"/>
          <a:stretch>
            <a:fillRect/>
          </a:stretch>
        </a:blipFill>
      </dgm:spPr>
      <dgm:t>
        <a:bodyPr/>
        <a:lstStyle/>
        <a:p>
          <a:endParaRPr lang="es-ES"/>
        </a:p>
      </dgm:t>
    </dgm:pt>
    <dgm:pt modelId="{D5F14F28-EFE0-4859-9021-737F9748BFBD}" type="pres">
      <dgm:prSet presAssocID="{5C7C2089-2DA5-4F02-9077-96491BCA3C65}" presName="sibTrans" presStyleLbl="sibTrans2D1" presStyleIdx="0" presStyleCnt="0"/>
      <dgm:spPr/>
      <dgm:t>
        <a:bodyPr/>
        <a:lstStyle/>
        <a:p>
          <a:endParaRPr lang="es-ES"/>
        </a:p>
      </dgm:t>
    </dgm:pt>
    <dgm:pt modelId="{7848B94E-BDC4-4CFA-A949-2F8F8A9421DF}" type="pres">
      <dgm:prSet presAssocID="{458BE89E-063B-4A31-A407-00617C4B526A}" presName="compNode" presStyleCnt="0"/>
      <dgm:spPr/>
    </dgm:pt>
    <dgm:pt modelId="{873AC6D9-39AE-44AF-B0E6-1E2755F13C86}" type="pres">
      <dgm:prSet presAssocID="{458BE89E-063B-4A31-A407-00617C4B526A}" presName="childRect" presStyleLbl="bgAcc1" presStyleIdx="1" presStyleCnt="3" custLinFactNeighborX="1522" custLinFactNeighborY="-1738">
        <dgm:presLayoutVars>
          <dgm:bulletEnabled val="1"/>
        </dgm:presLayoutVars>
      </dgm:prSet>
      <dgm:spPr/>
    </dgm:pt>
    <dgm:pt modelId="{0A7C26D0-D3B8-45D8-A24C-B71774008FBE}" type="pres">
      <dgm:prSet presAssocID="{458BE89E-063B-4A31-A407-00617C4B526A}" presName="parentText" presStyleLbl="node1" presStyleIdx="0" presStyleCnt="0">
        <dgm:presLayoutVars>
          <dgm:chMax val="0"/>
          <dgm:bulletEnabled val="1"/>
        </dgm:presLayoutVars>
      </dgm:prSet>
      <dgm:spPr/>
      <dgm:t>
        <a:bodyPr/>
        <a:lstStyle/>
        <a:p>
          <a:endParaRPr lang="es-ES"/>
        </a:p>
      </dgm:t>
    </dgm:pt>
    <dgm:pt modelId="{416FEB92-AA65-41C9-9217-3935DF8341EE}" type="pres">
      <dgm:prSet presAssocID="{458BE89E-063B-4A31-A407-00617C4B526A}" presName="parentRect" presStyleLbl="alignNode1" presStyleIdx="1" presStyleCnt="3"/>
      <dgm:spPr/>
      <dgm:t>
        <a:bodyPr/>
        <a:lstStyle/>
        <a:p>
          <a:endParaRPr lang="es-ES"/>
        </a:p>
      </dgm:t>
    </dgm:pt>
    <dgm:pt modelId="{31F2B534-C07C-4891-AD0B-077777B59101}" type="pres">
      <dgm:prSet presAssocID="{458BE89E-063B-4A31-A407-00617C4B526A}" presName="adorn" presStyleLbl="fgAccFollowNode1" presStyleIdx="1" presStyleCnt="3" custScaleX="168056" custScaleY="143563"/>
      <dgm:spPr>
        <a:blipFill rotWithShape="1">
          <a:blip xmlns:r="http://schemas.openxmlformats.org/officeDocument/2006/relationships" r:embed="rId2"/>
          <a:stretch>
            <a:fillRect/>
          </a:stretch>
        </a:blipFill>
      </dgm:spPr>
      <dgm:t>
        <a:bodyPr/>
        <a:lstStyle/>
        <a:p>
          <a:endParaRPr lang="es-ES"/>
        </a:p>
      </dgm:t>
    </dgm:pt>
    <dgm:pt modelId="{67C051C8-72F8-46D2-BAEC-3CC73BBE0DC8}" type="pres">
      <dgm:prSet presAssocID="{E03E8625-9AAC-4611-AD44-A7AD34BC40A1}" presName="sibTrans" presStyleLbl="sibTrans2D1" presStyleIdx="0" presStyleCnt="0"/>
      <dgm:spPr/>
      <dgm:t>
        <a:bodyPr/>
        <a:lstStyle/>
        <a:p>
          <a:endParaRPr lang="es-ES"/>
        </a:p>
      </dgm:t>
    </dgm:pt>
    <dgm:pt modelId="{255BD362-16BB-45FF-B737-E8ED7D965CB1}" type="pres">
      <dgm:prSet presAssocID="{9CDB58F3-9C75-4211-99B5-708EEE5212C1}" presName="compNode" presStyleCnt="0"/>
      <dgm:spPr/>
    </dgm:pt>
    <dgm:pt modelId="{54D2DB41-75F6-4DA4-9684-D1546FB8C642}" type="pres">
      <dgm:prSet presAssocID="{9CDB58F3-9C75-4211-99B5-708EEE5212C1}" presName="childRect" presStyleLbl="bgAcc1" presStyleIdx="2" presStyleCnt="3">
        <dgm:presLayoutVars>
          <dgm:bulletEnabled val="1"/>
        </dgm:presLayoutVars>
      </dgm:prSet>
      <dgm:spPr/>
    </dgm:pt>
    <dgm:pt modelId="{5852C9D8-9805-4094-BFD6-9258D407C72B}" type="pres">
      <dgm:prSet presAssocID="{9CDB58F3-9C75-4211-99B5-708EEE5212C1}" presName="parentText" presStyleLbl="node1" presStyleIdx="0" presStyleCnt="0">
        <dgm:presLayoutVars>
          <dgm:chMax val="0"/>
          <dgm:bulletEnabled val="1"/>
        </dgm:presLayoutVars>
      </dgm:prSet>
      <dgm:spPr/>
      <dgm:t>
        <a:bodyPr/>
        <a:lstStyle/>
        <a:p>
          <a:endParaRPr lang="es-ES"/>
        </a:p>
      </dgm:t>
    </dgm:pt>
    <dgm:pt modelId="{39F84219-E070-4F49-B534-6A791B391D73}" type="pres">
      <dgm:prSet presAssocID="{9CDB58F3-9C75-4211-99B5-708EEE5212C1}" presName="parentRect" presStyleLbl="alignNode1" presStyleIdx="2" presStyleCnt="3" custLinFactNeighborX="-569" custLinFactNeighborY="-664"/>
      <dgm:spPr/>
      <dgm:t>
        <a:bodyPr/>
        <a:lstStyle/>
        <a:p>
          <a:endParaRPr lang="es-ES"/>
        </a:p>
      </dgm:t>
    </dgm:pt>
    <dgm:pt modelId="{9E5D62A2-D0B6-46B3-A640-05064F24DF68}" type="pres">
      <dgm:prSet presAssocID="{9CDB58F3-9C75-4211-99B5-708EEE5212C1}" presName="adorn" presStyleLbl="fgAccFollowNode1" presStyleIdx="2" presStyleCnt="3" custScaleX="225592" custScaleY="155630" custLinFactNeighborX="11568" custLinFactNeighborY="-4522"/>
      <dgm:spPr>
        <a:blipFill rotWithShape="1">
          <a:blip xmlns:r="http://schemas.openxmlformats.org/officeDocument/2006/relationships" r:embed="rId3"/>
          <a:stretch>
            <a:fillRect/>
          </a:stretch>
        </a:blipFill>
      </dgm:spPr>
    </dgm:pt>
  </dgm:ptLst>
  <dgm:cxnLst>
    <dgm:cxn modelId="{F1CDEFD8-5C46-4693-81F8-BAD3B05E69E0}" type="presOf" srcId="{9CDB58F3-9C75-4211-99B5-708EEE5212C1}" destId="{39F84219-E070-4F49-B534-6A791B391D73}" srcOrd="1" destOrd="0" presId="urn:microsoft.com/office/officeart/2005/8/layout/bList2"/>
    <dgm:cxn modelId="{2983DA4D-5158-47A8-B0B3-911351600163}" type="presOf" srcId="{458BE89E-063B-4A31-A407-00617C4B526A}" destId="{0A7C26D0-D3B8-45D8-A24C-B71774008FBE}" srcOrd="0" destOrd="0" presId="urn:microsoft.com/office/officeart/2005/8/layout/bList2"/>
    <dgm:cxn modelId="{D2BA606D-2FDE-4333-913B-E2CCFA5FCE64}" type="presOf" srcId="{33B3734A-20DD-4868-A61E-D803E362FBFB}" destId="{4C0084BC-097F-4B4A-923B-302CCB3C04C7}" srcOrd="0" destOrd="0" presId="urn:microsoft.com/office/officeart/2005/8/layout/bList2"/>
    <dgm:cxn modelId="{EF715F4A-8760-4144-80E1-C60D87346F63}" srcId="{33B3734A-20DD-4868-A61E-D803E362FBFB}" destId="{E6052F13-2C27-42D6-9378-9B1A646C2D06}" srcOrd="0" destOrd="0" parTransId="{6F2093C6-25EF-4B9C-B4BE-603B0C160C46}" sibTransId="{5C7C2089-2DA5-4F02-9077-96491BCA3C65}"/>
    <dgm:cxn modelId="{724A9D04-DF0B-4216-ADD6-C7D91A793914}" type="presOf" srcId="{5C7C2089-2DA5-4F02-9077-96491BCA3C65}" destId="{D5F14F28-EFE0-4859-9021-737F9748BFBD}" srcOrd="0" destOrd="0" presId="urn:microsoft.com/office/officeart/2005/8/layout/bList2"/>
    <dgm:cxn modelId="{81C8EB00-3ABD-4189-8645-ED3975DA50DE}" type="presOf" srcId="{9CDB58F3-9C75-4211-99B5-708EEE5212C1}" destId="{5852C9D8-9805-4094-BFD6-9258D407C72B}" srcOrd="0" destOrd="0" presId="urn:microsoft.com/office/officeart/2005/8/layout/bList2"/>
    <dgm:cxn modelId="{53D2E663-4A79-4251-BCDF-5B25FF7677E8}" type="presOf" srcId="{E6052F13-2C27-42D6-9378-9B1A646C2D06}" destId="{E827385F-8218-4C3C-A52E-5B615132DE40}" srcOrd="0" destOrd="0" presId="urn:microsoft.com/office/officeart/2005/8/layout/bList2"/>
    <dgm:cxn modelId="{9C82B75C-73D0-4E48-9010-7C1BBD733A66}" type="presOf" srcId="{E6052F13-2C27-42D6-9378-9B1A646C2D06}" destId="{A6576CAC-008F-4C28-92DB-7FBC51225B47}" srcOrd="1" destOrd="0" presId="urn:microsoft.com/office/officeart/2005/8/layout/bList2"/>
    <dgm:cxn modelId="{12F7E173-7326-4C5F-B7A1-FC1F4EFAF33A}" srcId="{33B3734A-20DD-4868-A61E-D803E362FBFB}" destId="{458BE89E-063B-4A31-A407-00617C4B526A}" srcOrd="1" destOrd="0" parTransId="{3E84DC0D-B9C9-4075-8609-8DB624EDF8AB}" sibTransId="{E03E8625-9AAC-4611-AD44-A7AD34BC40A1}"/>
    <dgm:cxn modelId="{6FF3796C-917E-4BB4-9C81-AB305FBBC4E7}" type="presOf" srcId="{E03E8625-9AAC-4611-AD44-A7AD34BC40A1}" destId="{67C051C8-72F8-46D2-BAEC-3CC73BBE0DC8}" srcOrd="0" destOrd="0" presId="urn:microsoft.com/office/officeart/2005/8/layout/bList2"/>
    <dgm:cxn modelId="{6A0AAA45-63B1-4F24-B81E-B992677FFCAD}" srcId="{33B3734A-20DD-4868-A61E-D803E362FBFB}" destId="{9CDB58F3-9C75-4211-99B5-708EEE5212C1}" srcOrd="2" destOrd="0" parTransId="{F5EEEB82-7929-4BF6-B373-29728B69B9C1}" sibTransId="{05CA3186-479E-4FB2-9CC9-C7082617198A}"/>
    <dgm:cxn modelId="{D2AE9FB5-8080-421E-9580-03B1240CE0E4}" type="presOf" srcId="{458BE89E-063B-4A31-A407-00617C4B526A}" destId="{416FEB92-AA65-41C9-9217-3935DF8341EE}" srcOrd="1" destOrd="0" presId="urn:microsoft.com/office/officeart/2005/8/layout/bList2"/>
    <dgm:cxn modelId="{E5D0A1FE-BC33-4AED-AB1E-9D4FD42E8633}" type="presParOf" srcId="{4C0084BC-097F-4B4A-923B-302CCB3C04C7}" destId="{803ABB09-DC1D-4982-B97E-BCA7248A098C}" srcOrd="0" destOrd="0" presId="urn:microsoft.com/office/officeart/2005/8/layout/bList2"/>
    <dgm:cxn modelId="{F3437024-04AD-4E3B-A4A6-E6C7BA9FC422}" type="presParOf" srcId="{803ABB09-DC1D-4982-B97E-BCA7248A098C}" destId="{F503C06F-866C-4314-9767-5643A30C3706}" srcOrd="0" destOrd="0" presId="urn:microsoft.com/office/officeart/2005/8/layout/bList2"/>
    <dgm:cxn modelId="{0E53D774-8FFE-4F78-BA5A-A33BB2026ABA}" type="presParOf" srcId="{803ABB09-DC1D-4982-B97E-BCA7248A098C}" destId="{E827385F-8218-4C3C-A52E-5B615132DE40}" srcOrd="1" destOrd="0" presId="urn:microsoft.com/office/officeart/2005/8/layout/bList2"/>
    <dgm:cxn modelId="{045BEEDC-2253-4600-89DC-DA493F356064}" type="presParOf" srcId="{803ABB09-DC1D-4982-B97E-BCA7248A098C}" destId="{A6576CAC-008F-4C28-92DB-7FBC51225B47}" srcOrd="2" destOrd="0" presId="urn:microsoft.com/office/officeart/2005/8/layout/bList2"/>
    <dgm:cxn modelId="{E1D1D772-C25A-4921-B2D3-938E17A862A1}" type="presParOf" srcId="{803ABB09-DC1D-4982-B97E-BCA7248A098C}" destId="{EC5DE245-DECC-45BB-AAB3-CEE413293E67}" srcOrd="3" destOrd="0" presId="urn:microsoft.com/office/officeart/2005/8/layout/bList2"/>
    <dgm:cxn modelId="{6DF31C71-FD0C-4499-A7B2-9B5099287FE5}" type="presParOf" srcId="{4C0084BC-097F-4B4A-923B-302CCB3C04C7}" destId="{D5F14F28-EFE0-4859-9021-737F9748BFBD}" srcOrd="1" destOrd="0" presId="urn:microsoft.com/office/officeart/2005/8/layout/bList2"/>
    <dgm:cxn modelId="{BE956E02-9899-4AA6-AFC3-E3EF9BE11284}" type="presParOf" srcId="{4C0084BC-097F-4B4A-923B-302CCB3C04C7}" destId="{7848B94E-BDC4-4CFA-A949-2F8F8A9421DF}" srcOrd="2" destOrd="0" presId="urn:microsoft.com/office/officeart/2005/8/layout/bList2"/>
    <dgm:cxn modelId="{34653726-2B49-4FB7-A125-9AD750AF3608}" type="presParOf" srcId="{7848B94E-BDC4-4CFA-A949-2F8F8A9421DF}" destId="{873AC6D9-39AE-44AF-B0E6-1E2755F13C86}" srcOrd="0" destOrd="0" presId="urn:microsoft.com/office/officeart/2005/8/layout/bList2"/>
    <dgm:cxn modelId="{74E25C47-1176-441B-B705-985DCD6C1191}" type="presParOf" srcId="{7848B94E-BDC4-4CFA-A949-2F8F8A9421DF}" destId="{0A7C26D0-D3B8-45D8-A24C-B71774008FBE}" srcOrd="1" destOrd="0" presId="urn:microsoft.com/office/officeart/2005/8/layout/bList2"/>
    <dgm:cxn modelId="{B2936BDC-8855-4BAE-89BC-AFD61EDEC460}" type="presParOf" srcId="{7848B94E-BDC4-4CFA-A949-2F8F8A9421DF}" destId="{416FEB92-AA65-41C9-9217-3935DF8341EE}" srcOrd="2" destOrd="0" presId="urn:microsoft.com/office/officeart/2005/8/layout/bList2"/>
    <dgm:cxn modelId="{AB33D1DC-37A9-44FE-84CB-7B3C7C2545B8}" type="presParOf" srcId="{7848B94E-BDC4-4CFA-A949-2F8F8A9421DF}" destId="{31F2B534-C07C-4891-AD0B-077777B59101}" srcOrd="3" destOrd="0" presId="urn:microsoft.com/office/officeart/2005/8/layout/bList2"/>
    <dgm:cxn modelId="{8157798A-C442-4126-A5A9-B0371593059D}" type="presParOf" srcId="{4C0084BC-097F-4B4A-923B-302CCB3C04C7}" destId="{67C051C8-72F8-46D2-BAEC-3CC73BBE0DC8}" srcOrd="3" destOrd="0" presId="urn:microsoft.com/office/officeart/2005/8/layout/bList2"/>
    <dgm:cxn modelId="{DCAD78A1-E57C-494A-BD9C-D0290D47A6A9}" type="presParOf" srcId="{4C0084BC-097F-4B4A-923B-302CCB3C04C7}" destId="{255BD362-16BB-45FF-B737-E8ED7D965CB1}" srcOrd="4" destOrd="0" presId="urn:microsoft.com/office/officeart/2005/8/layout/bList2"/>
    <dgm:cxn modelId="{FC39E5E5-C14F-4F0C-9595-35B43F00BE6B}" type="presParOf" srcId="{255BD362-16BB-45FF-B737-E8ED7D965CB1}" destId="{54D2DB41-75F6-4DA4-9684-D1546FB8C642}" srcOrd="0" destOrd="0" presId="urn:microsoft.com/office/officeart/2005/8/layout/bList2"/>
    <dgm:cxn modelId="{9590FD37-B8D9-47AE-A1BF-0AEEA772FFC8}" type="presParOf" srcId="{255BD362-16BB-45FF-B737-E8ED7D965CB1}" destId="{5852C9D8-9805-4094-BFD6-9258D407C72B}" srcOrd="1" destOrd="0" presId="urn:microsoft.com/office/officeart/2005/8/layout/bList2"/>
    <dgm:cxn modelId="{4F03AF0B-0CB2-4756-9712-A51BD838FD93}" type="presParOf" srcId="{255BD362-16BB-45FF-B737-E8ED7D965CB1}" destId="{39F84219-E070-4F49-B534-6A791B391D73}" srcOrd="2" destOrd="0" presId="urn:microsoft.com/office/officeart/2005/8/layout/bList2"/>
    <dgm:cxn modelId="{1C0B424C-6FBB-4C32-A697-1331F12C71E8}" type="presParOf" srcId="{255BD362-16BB-45FF-B737-E8ED7D965CB1}" destId="{9E5D62A2-D0B6-46B3-A640-05064F24DF6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3C06F-866C-4314-9767-5643A30C3706}">
      <dsp:nvSpPr>
        <dsp:cNvPr id="0" name=""/>
        <dsp:cNvSpPr/>
      </dsp:nvSpPr>
      <dsp:spPr>
        <a:xfrm>
          <a:off x="4040" y="1175121"/>
          <a:ext cx="2397807" cy="178991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576CAC-008F-4C28-92DB-7FBC51225B47}">
      <dsp:nvSpPr>
        <dsp:cNvPr id="0" name=""/>
        <dsp:cNvSpPr/>
      </dsp:nvSpPr>
      <dsp:spPr>
        <a:xfrm>
          <a:off x="4040" y="2965034"/>
          <a:ext cx="2397807" cy="7696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s-ES" sz="2400" kern="1200" dirty="0" smtClean="0"/>
            <a:t>Drosophila</a:t>
          </a:r>
          <a:endParaRPr lang="es-ES" sz="2400" kern="1200" dirty="0"/>
        </a:p>
      </dsp:txBody>
      <dsp:txXfrm>
        <a:off x="4040" y="2965034"/>
        <a:ext cx="1688597" cy="769662"/>
      </dsp:txXfrm>
    </dsp:sp>
    <dsp:sp modelId="{EC5DE245-DECC-45BB-AAB3-CEE413293E67}">
      <dsp:nvSpPr>
        <dsp:cNvPr id="0" name=""/>
        <dsp:cNvSpPr/>
      </dsp:nvSpPr>
      <dsp:spPr>
        <a:xfrm>
          <a:off x="1494905" y="3013066"/>
          <a:ext cx="1370358" cy="987676"/>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AC6D9-39AE-44AF-B0E6-1E2755F13C86}">
      <dsp:nvSpPr>
        <dsp:cNvPr id="0" name=""/>
        <dsp:cNvSpPr/>
      </dsp:nvSpPr>
      <dsp:spPr>
        <a:xfrm>
          <a:off x="3109672" y="1089725"/>
          <a:ext cx="2397807" cy="178991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6FEB92-AA65-41C9-9217-3935DF8341EE}">
      <dsp:nvSpPr>
        <dsp:cNvPr id="0" name=""/>
        <dsp:cNvSpPr/>
      </dsp:nvSpPr>
      <dsp:spPr>
        <a:xfrm>
          <a:off x="3073177" y="2910746"/>
          <a:ext cx="2397807" cy="7696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s-ES" sz="2400" kern="1200" dirty="0" err="1" smtClean="0"/>
            <a:t>Mioblastos</a:t>
          </a:r>
          <a:endParaRPr lang="es-ES" sz="2400" kern="1200" dirty="0" smtClean="0"/>
        </a:p>
        <a:p>
          <a:pPr lvl="0" algn="l" defTabSz="1066800">
            <a:lnSpc>
              <a:spcPct val="90000"/>
            </a:lnSpc>
            <a:spcBef>
              <a:spcPct val="0"/>
            </a:spcBef>
            <a:spcAft>
              <a:spcPct val="35000"/>
            </a:spcAft>
          </a:pPr>
          <a:r>
            <a:rPr lang="es-ES" sz="2400" kern="1200" dirty="0" smtClean="0"/>
            <a:t>DM1</a:t>
          </a:r>
          <a:endParaRPr lang="es-ES" sz="2400" kern="1200" dirty="0"/>
        </a:p>
      </dsp:txBody>
      <dsp:txXfrm>
        <a:off x="3073177" y="2910746"/>
        <a:ext cx="1688597" cy="769662"/>
      </dsp:txXfrm>
    </dsp:sp>
    <dsp:sp modelId="{31F2B534-C07C-4891-AD0B-077777B59101}">
      <dsp:nvSpPr>
        <dsp:cNvPr id="0" name=""/>
        <dsp:cNvSpPr/>
      </dsp:nvSpPr>
      <dsp:spPr>
        <a:xfrm>
          <a:off x="4544031" y="2850203"/>
          <a:ext cx="1410381" cy="1204827"/>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2DB41-75F6-4DA4-9684-D1546FB8C642}">
      <dsp:nvSpPr>
        <dsp:cNvPr id="0" name=""/>
        <dsp:cNvSpPr/>
      </dsp:nvSpPr>
      <dsp:spPr>
        <a:xfrm>
          <a:off x="6162326" y="1095516"/>
          <a:ext cx="2397807" cy="178991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84219-E070-4F49-B534-6A791B391D73}">
      <dsp:nvSpPr>
        <dsp:cNvPr id="0" name=""/>
        <dsp:cNvSpPr/>
      </dsp:nvSpPr>
      <dsp:spPr>
        <a:xfrm>
          <a:off x="6148683" y="2880318"/>
          <a:ext cx="2397807" cy="7696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s-ES" sz="2400" kern="1200" dirty="0" smtClean="0"/>
            <a:t>Ratón</a:t>
          </a:r>
          <a:endParaRPr lang="es-ES" sz="2400" kern="1200" dirty="0"/>
        </a:p>
      </dsp:txBody>
      <dsp:txXfrm>
        <a:off x="6148683" y="2880318"/>
        <a:ext cx="1688597" cy="769662"/>
      </dsp:txXfrm>
    </dsp:sp>
    <dsp:sp modelId="{9E5D62A2-D0B6-46B3-A640-05064F24DF68}">
      <dsp:nvSpPr>
        <dsp:cNvPr id="0" name=""/>
        <dsp:cNvSpPr/>
      </dsp:nvSpPr>
      <dsp:spPr>
        <a:xfrm>
          <a:off x="7395790" y="2736300"/>
          <a:ext cx="1893241" cy="1306097"/>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2F2CC-0549-BD43-B6C2-7A9E8B2463C1}" type="datetimeFigureOut">
              <a:rPr lang="es-ES" smtClean="0"/>
              <a:t>19/06/2017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2B52A-1574-4D43-B380-8E04E40C208F}" type="slidenum">
              <a:rPr lang="es-ES" smtClean="0"/>
              <a:t>‹Nº›</a:t>
            </a:fld>
            <a:endParaRPr lang="es-ES"/>
          </a:p>
        </p:txBody>
      </p:sp>
    </p:spTree>
    <p:extLst>
      <p:ext uri="{BB962C8B-B14F-4D97-AF65-F5344CB8AC3E}">
        <p14:creationId xmlns:p14="http://schemas.microsoft.com/office/powerpoint/2010/main" val="30047257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fue con este</a:t>
            </a:r>
            <a:r>
              <a:rPr lang="es-ES" baseline="0" dirty="0" smtClean="0"/>
              <a:t> fin que hace años en nuestro laboratorio se se llevó a cabo el rastreo de una librería de </a:t>
            </a:r>
            <a:r>
              <a:rPr lang="es-ES" baseline="0" dirty="0" err="1" smtClean="0"/>
              <a:t>hexapepidos</a:t>
            </a:r>
            <a:r>
              <a:rPr lang="es-ES" baseline="0" dirty="0" smtClean="0"/>
              <a:t> (D) </a:t>
            </a:r>
            <a:r>
              <a:rPr lang="es-ES" dirty="0" smtClean="0"/>
              <a:t>utilizando</a:t>
            </a:r>
            <a:r>
              <a:rPr lang="es-ES" baseline="0" dirty="0" smtClean="0"/>
              <a:t> un modelo neuronal de  DM1 en </a:t>
            </a:r>
            <a:r>
              <a:rPr lang="es-ES" baseline="0" dirty="0" err="1" smtClean="0"/>
              <a:t>drosophila</a:t>
            </a:r>
            <a:r>
              <a:rPr lang="es-ES" baseline="0" dirty="0" smtClean="0"/>
              <a:t>. En concreto utilizando el </a:t>
            </a:r>
            <a:r>
              <a:rPr lang="es-ES" dirty="0" smtClean="0"/>
              <a:t>sistema de </a:t>
            </a:r>
            <a:r>
              <a:rPr lang="es-ES" dirty="0" err="1" smtClean="0"/>
              <a:t>expresion</a:t>
            </a:r>
            <a:r>
              <a:rPr lang="es-ES" dirty="0" smtClean="0"/>
              <a:t> </a:t>
            </a:r>
            <a:r>
              <a:rPr lang="es-ES" dirty="0" err="1" smtClean="0"/>
              <a:t>ectopica</a:t>
            </a:r>
            <a:r>
              <a:rPr lang="es-ES" dirty="0" smtClean="0"/>
              <a:t> Gal4/UAS</a:t>
            </a:r>
            <a:r>
              <a:rPr lang="es-ES" baseline="0" dirty="0" smtClean="0"/>
              <a:t>, en nuestro laboratorio se ha generado un modelo en el </a:t>
            </a:r>
            <a:r>
              <a:rPr lang="es-ES" dirty="0" smtClean="0"/>
              <a:t>que las</a:t>
            </a:r>
            <a:r>
              <a:rPr lang="es-ES" baseline="0" dirty="0" smtClean="0"/>
              <a:t> 480 repeticiones CTG se expresan en el contexto de los cuerpos de seta de la mosca, es decir una de las partes mas grandes del cerebro  que tiene función de aprendizaje y memoria.</a:t>
            </a:r>
          </a:p>
          <a:p>
            <a:endParaRPr lang="es-E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La colección rastreada consistía en una </a:t>
            </a:r>
            <a:r>
              <a:rPr lang="es-ES" dirty="0" err="1" smtClean="0"/>
              <a:t>quimioteca</a:t>
            </a:r>
            <a:r>
              <a:rPr lang="es-ES" dirty="0" smtClean="0"/>
              <a:t> combinatoria en formato de rastreo posicional, formada por combinaciones de </a:t>
            </a:r>
            <a:r>
              <a:rPr lang="es-ES" dirty="0" err="1" smtClean="0"/>
              <a:t>hexapéptidos</a:t>
            </a:r>
            <a:r>
              <a:rPr lang="es-ES" dirty="0" smtClean="0"/>
              <a:t> compuesto de D </a:t>
            </a:r>
            <a:r>
              <a:rPr lang="es-ES" dirty="0" err="1" smtClean="0"/>
              <a:t>aa</a:t>
            </a:r>
            <a:r>
              <a:rPr lang="es-ES" dirty="0" smtClean="0"/>
              <a:t> (D-aminoácidos, resistentes a proteasas) </a:t>
            </a:r>
          </a:p>
          <a:p>
            <a:r>
              <a:rPr lang="es-ES" sz="1200" kern="1200" dirty="0" smtClean="0">
                <a:solidFill>
                  <a:schemeClr val="tx1"/>
                </a:solidFill>
                <a:effectLst/>
                <a:latin typeface="+mn-lt"/>
                <a:ea typeface="+mn-ea"/>
                <a:cs typeface="+mn-cs"/>
              </a:rPr>
              <a:t>De</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los resultados del rastreo se obtienen los aminoácidos más activos para cada posición</a:t>
            </a:r>
            <a:r>
              <a:rPr lang="es-ES" dirty="0" smtClean="0">
                <a:effectLst/>
              </a:rPr>
              <a:t> </a:t>
            </a:r>
            <a:r>
              <a:rPr lang="es-ES" sz="1200" kern="1200" dirty="0" smtClean="0">
                <a:solidFill>
                  <a:schemeClr val="tx1"/>
                </a:solidFill>
                <a:effectLst/>
                <a:latin typeface="+mn-lt"/>
                <a:ea typeface="+mn-ea"/>
                <a:cs typeface="+mn-cs"/>
              </a:rPr>
              <a:t> </a:t>
            </a:r>
            <a:endParaRPr lang="es-ES" dirty="0" smtClean="0"/>
          </a:p>
          <a:p>
            <a:endParaRPr lang="es-ES" dirty="0" smtClean="0"/>
          </a:p>
          <a:p>
            <a:r>
              <a:rPr lang="es-ES" dirty="0" smtClean="0"/>
              <a:t>En </a:t>
            </a:r>
            <a:r>
              <a:rPr lang="es-ES" dirty="0" err="1" smtClean="0"/>
              <a:t>nustro</a:t>
            </a:r>
            <a:r>
              <a:rPr lang="es-ES" dirty="0" smtClean="0"/>
              <a:t> cao De la </a:t>
            </a:r>
            <a:r>
              <a:rPr lang="es-ES" dirty="0" err="1" smtClean="0"/>
              <a:t>deconvolución</a:t>
            </a:r>
            <a:r>
              <a:rPr lang="es-ES" dirty="0" smtClean="0"/>
              <a:t> final del</a:t>
            </a:r>
            <a:r>
              <a:rPr lang="es-ES" baseline="0" dirty="0" smtClean="0"/>
              <a:t> </a:t>
            </a:r>
            <a:r>
              <a:rPr lang="es-ES" baseline="0" dirty="0" err="1" smtClean="0"/>
              <a:t>screening</a:t>
            </a:r>
            <a:r>
              <a:rPr lang="es-ES" baseline="0" dirty="0" smtClean="0"/>
              <a:t> se obtuvieron 16 </a:t>
            </a:r>
            <a:r>
              <a:rPr lang="es-ES" baseline="0" dirty="0" err="1" smtClean="0"/>
              <a:t>peptidos</a:t>
            </a:r>
            <a:r>
              <a:rPr lang="es-ES" baseline="0" dirty="0" smtClean="0"/>
              <a:t> entre los cuales el </a:t>
            </a:r>
            <a:r>
              <a:rPr lang="es-ES" baseline="0" dirty="0" err="1" smtClean="0"/>
              <a:t>peptido</a:t>
            </a:r>
            <a:r>
              <a:rPr lang="es-ES" baseline="0" dirty="0" smtClean="0"/>
              <a:t> 88 que llamaremos Abp1 se destacó por su elevada capacidad de rescatar el fenotipo de letalidad del modelo neuronal</a:t>
            </a:r>
            <a:endParaRPr lang="es-ES" dirty="0"/>
          </a:p>
        </p:txBody>
      </p:sp>
      <p:sp>
        <p:nvSpPr>
          <p:cNvPr id="4" name="Marcador de número de diapositiva 3"/>
          <p:cNvSpPr>
            <a:spLocks noGrp="1"/>
          </p:cNvSpPr>
          <p:nvPr>
            <p:ph type="sldNum" sz="quarter" idx="10"/>
          </p:nvPr>
        </p:nvSpPr>
        <p:spPr/>
        <p:txBody>
          <a:bodyPr/>
          <a:lstStyle/>
          <a:p>
            <a:fld id="{52FD5B3C-FD8C-C643-B2BF-DD5C560179C6}" type="slidenum">
              <a:rPr lang="es-ES" smtClean="0"/>
              <a:t>3</a:t>
            </a:fld>
            <a:endParaRPr lang="es-ES"/>
          </a:p>
        </p:txBody>
      </p:sp>
    </p:spTree>
    <p:extLst>
      <p:ext uri="{BB962C8B-B14F-4D97-AF65-F5344CB8AC3E}">
        <p14:creationId xmlns:p14="http://schemas.microsoft.com/office/powerpoint/2010/main" val="244843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a:t>
            </a:r>
            <a:r>
              <a:rPr lang="es-ES" baseline="0" dirty="0" smtClean="0"/>
              <a:t> resultados del estudió evidenciaron que Abp1 rescata el fenotipo </a:t>
            </a:r>
            <a:r>
              <a:rPr lang="es-ES" baseline="0" dirty="0" err="1" smtClean="0"/>
              <a:t>atrofico</a:t>
            </a:r>
            <a:r>
              <a:rPr lang="es-ES" baseline="0" dirty="0" smtClean="0"/>
              <a:t> aumentando el </a:t>
            </a:r>
            <a:r>
              <a:rPr lang="es-ES" baseline="0" dirty="0" err="1" smtClean="0"/>
              <a:t>area</a:t>
            </a:r>
            <a:r>
              <a:rPr lang="es-ES" baseline="0" dirty="0" smtClean="0"/>
              <a:t> de los paquetes </a:t>
            </a:r>
            <a:r>
              <a:rPr lang="es-ES" baseline="0" dirty="0" err="1" smtClean="0"/>
              <a:t>muscolares</a:t>
            </a:r>
            <a:r>
              <a:rPr lang="es-ES" baseline="0" dirty="0" smtClean="0"/>
              <a:t>  como podemos ver aquí </a:t>
            </a:r>
          </a:p>
          <a:p>
            <a:r>
              <a:rPr lang="es-ES" baseline="0" dirty="0" smtClean="0"/>
              <a:t>Y reduce el </a:t>
            </a:r>
            <a:r>
              <a:rPr lang="es-ES" baseline="0" dirty="0" err="1" smtClean="0"/>
              <a:t>num</a:t>
            </a:r>
            <a:r>
              <a:rPr lang="es-ES" baseline="0" dirty="0" smtClean="0"/>
              <a:t> de </a:t>
            </a:r>
            <a:r>
              <a:rPr lang="es-ES" baseline="0" dirty="0" err="1" smtClean="0"/>
              <a:t>foci</a:t>
            </a:r>
            <a:r>
              <a:rPr lang="es-ES" baseline="0" dirty="0" smtClean="0"/>
              <a:t> </a:t>
            </a:r>
            <a:r>
              <a:rPr lang="es-ES" baseline="0" dirty="0" err="1" smtClean="0"/>
              <a:t>promuovendo</a:t>
            </a:r>
            <a:r>
              <a:rPr lang="es-ES" baseline="0" dirty="0" smtClean="0"/>
              <a:t> la liberación de </a:t>
            </a:r>
            <a:r>
              <a:rPr lang="es-ES" baseline="0" dirty="0" err="1" smtClean="0"/>
              <a:t>Mbl</a:t>
            </a:r>
            <a:endParaRPr lang="es-ES" dirty="0"/>
          </a:p>
        </p:txBody>
      </p:sp>
      <p:sp>
        <p:nvSpPr>
          <p:cNvPr id="4" name="Marcador de número de diapositiva 3"/>
          <p:cNvSpPr>
            <a:spLocks noGrp="1"/>
          </p:cNvSpPr>
          <p:nvPr>
            <p:ph type="sldNum" sz="quarter" idx="10"/>
          </p:nvPr>
        </p:nvSpPr>
        <p:spPr/>
        <p:txBody>
          <a:bodyPr/>
          <a:lstStyle/>
          <a:p>
            <a:fld id="{52FD5B3C-FD8C-C643-B2BF-DD5C560179C6}" type="slidenum">
              <a:rPr lang="es-ES" smtClean="0"/>
              <a:t>4</a:t>
            </a:fld>
            <a:endParaRPr lang="es-ES"/>
          </a:p>
        </p:txBody>
      </p:sp>
    </p:spTree>
    <p:extLst>
      <p:ext uri="{BB962C8B-B14F-4D97-AF65-F5344CB8AC3E}">
        <p14:creationId xmlns:p14="http://schemas.microsoft.com/office/powerpoint/2010/main" val="21018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BF2ABA63-FB31-D442-BCA1-F9A4D44657FE}" type="slidenum">
              <a:rPr lang="es-ES" smtClean="0"/>
              <a:t>9</a:t>
            </a:fld>
            <a:endParaRPr lang="es-ES"/>
          </a:p>
        </p:txBody>
      </p:sp>
    </p:spTree>
    <p:extLst>
      <p:ext uri="{BB962C8B-B14F-4D97-AF65-F5344CB8AC3E}">
        <p14:creationId xmlns:p14="http://schemas.microsoft.com/office/powerpoint/2010/main" val="3460873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bg>
      <p:bgPr>
        <a:gradFill>
          <a:gsLst>
            <a:gs pos="24000">
              <a:schemeClr val="tx1">
                <a:lumMod val="50000"/>
                <a:lumOff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a:prstGeom prst="rect">
            <a:avLst/>
          </a:prstGeom>
        </p:spPr>
        <p:txBody>
          <a:bodyPr>
            <a:normAutofit/>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normAutofit/>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621F1455-48C4-4D5A-9F15-681BA1A95C1C}" type="datetimeFigureOut">
              <a:rPr lang="ca-ES" smtClean="0"/>
              <a:t>19/6/2017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CCDCC558-D50E-4D62-BD54-446B34F598DF}" type="slidenum">
              <a:rPr lang="ca-ES" smtClean="0"/>
              <a:t>‹Nº›</a:t>
            </a:fld>
            <a:endParaRPr lang="ca-ES"/>
          </a:p>
        </p:txBody>
      </p:sp>
      <p:pic>
        <p:nvPicPr>
          <p:cNvPr id="1026" name="Imagen 1" descr="descarg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1840" y="188640"/>
            <a:ext cx="2558958" cy="144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descr="http://www.enfermedades-raras.org/images/LogoCabeceraWe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5213" y="5963297"/>
            <a:ext cx="1992212" cy="821218"/>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Federaci�n ASEM"/>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59342"/>
          <a:stretch/>
        </p:blipFill>
        <p:spPr bwMode="auto">
          <a:xfrm>
            <a:off x="6516216" y="5955026"/>
            <a:ext cx="2120898" cy="83776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Fundación Isabel Gemi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5536" y="5942694"/>
            <a:ext cx="2471932" cy="926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6656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8" name="Rectangle 7"/>
          <p:cNvSpPr/>
          <p:nvPr userDrawn="1"/>
        </p:nvSpPr>
        <p:spPr>
          <a:xfrm>
            <a:off x="0" y="260648"/>
            <a:ext cx="9144000" cy="1152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pic>
        <p:nvPicPr>
          <p:cNvPr id="7" name="Imagen 1" descr="descarg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04664"/>
            <a:ext cx="1405095"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2022905" y="261191"/>
            <a:ext cx="6941583" cy="1143000"/>
          </a:xfrm>
          <a:prstGeom prst="rect">
            <a:avLst/>
          </a:prstGeom>
          <a:noFill/>
        </p:spPr>
        <p:txBody>
          <a:bodyPr>
            <a:normAutofit/>
          </a:bodyPr>
          <a:lstStyle>
            <a:lvl1pPr>
              <a:defRPr sz="4000"/>
            </a:lvl1pPr>
          </a:lstStyle>
          <a:p>
            <a:r>
              <a:rPr lang="ca-ES" dirty="0" smtClean="0"/>
              <a:t>Feu clic aquí per editar l'estil</a:t>
            </a:r>
            <a:endParaRPr lang="ca-ES" dirty="0"/>
          </a:p>
        </p:txBody>
      </p:sp>
    </p:spTree>
    <p:extLst>
      <p:ext uri="{BB962C8B-B14F-4D97-AF65-F5344CB8AC3E}">
        <p14:creationId xmlns:p14="http://schemas.microsoft.com/office/powerpoint/2010/main" val="394955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ct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621F1455-48C4-4D5A-9F15-681BA1A95C1C}" type="datetimeFigureOut">
              <a:rPr lang="ca-ES" smtClean="0"/>
              <a:t>19/6/2017</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CCDCC558-D50E-4D62-BD54-446B34F598DF}" type="slidenum">
              <a:rPr lang="ca-ES" smtClean="0"/>
              <a:t>‹Nº›</a:t>
            </a:fld>
            <a:endParaRPr lang="ca-ES"/>
          </a:p>
        </p:txBody>
      </p:sp>
      <p:sp>
        <p:nvSpPr>
          <p:cNvPr id="13" name="Rectangle 12"/>
          <p:cNvSpPr/>
          <p:nvPr userDrawn="1"/>
        </p:nvSpPr>
        <p:spPr>
          <a:xfrm>
            <a:off x="0" y="260648"/>
            <a:ext cx="9144000" cy="1152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4" name="Imagen 1" descr="descarg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04664"/>
            <a:ext cx="1405095"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ítol 1"/>
          <p:cNvSpPr>
            <a:spLocks noGrp="1"/>
          </p:cNvSpPr>
          <p:nvPr>
            <p:ph type="title"/>
          </p:nvPr>
        </p:nvSpPr>
        <p:spPr>
          <a:xfrm>
            <a:off x="2022905" y="261191"/>
            <a:ext cx="6941583" cy="1143000"/>
          </a:xfrm>
          <a:prstGeom prst="rect">
            <a:avLst/>
          </a:prstGeom>
          <a:noFill/>
        </p:spPr>
        <p:txBody>
          <a:bodyPr>
            <a:normAutofit/>
          </a:bodyPr>
          <a:lstStyle>
            <a:lvl1pPr>
              <a:defRPr sz="4000"/>
            </a:lvl1pPr>
          </a:lstStyle>
          <a:p>
            <a:r>
              <a:rPr lang="ca-ES" dirty="0" smtClean="0"/>
              <a:t>Feu clic aquí per editar l'estil</a:t>
            </a:r>
            <a:endParaRPr lang="ca-ES" dirty="0"/>
          </a:p>
        </p:txBody>
      </p:sp>
    </p:spTree>
    <p:extLst>
      <p:ext uri="{BB962C8B-B14F-4D97-AF65-F5344CB8AC3E}">
        <p14:creationId xmlns:p14="http://schemas.microsoft.com/office/powerpoint/2010/main" val="296386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
    <p:spTree>
      <p:nvGrpSpPr>
        <p:cNvPr id="1" name=""/>
        <p:cNvGrpSpPr/>
        <p:nvPr/>
      </p:nvGrpSpPr>
      <p:grpSpPr>
        <a:xfrm>
          <a:off x="0" y="0"/>
          <a:ext cx="0" cy="0"/>
          <a:chOff x="0" y="0"/>
          <a:chExt cx="0" cy="0"/>
        </a:xfrm>
      </p:grpSpPr>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621F1455-48C4-4D5A-9F15-681BA1A95C1C}" type="datetimeFigureOut">
              <a:rPr lang="ca-ES" smtClean="0"/>
              <a:t>19/6/2017</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CCDCC558-D50E-4D62-BD54-446B34F598DF}" type="slidenum">
              <a:rPr lang="ca-ES" smtClean="0"/>
              <a:t>‹Nº›</a:t>
            </a:fld>
            <a:endParaRPr lang="ca-ES"/>
          </a:p>
        </p:txBody>
      </p:sp>
      <p:sp>
        <p:nvSpPr>
          <p:cNvPr id="15" name="Rectangle 14"/>
          <p:cNvSpPr/>
          <p:nvPr userDrawn="1"/>
        </p:nvSpPr>
        <p:spPr>
          <a:xfrm>
            <a:off x="0" y="260648"/>
            <a:ext cx="9144000" cy="1152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6" name="Imagen 1" descr="descarg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04664"/>
            <a:ext cx="1405095"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ítol 1"/>
          <p:cNvSpPr>
            <a:spLocks noGrp="1"/>
          </p:cNvSpPr>
          <p:nvPr>
            <p:ph type="title"/>
          </p:nvPr>
        </p:nvSpPr>
        <p:spPr>
          <a:xfrm>
            <a:off x="2022905" y="261191"/>
            <a:ext cx="6941583" cy="1143000"/>
          </a:xfrm>
          <a:prstGeom prst="rect">
            <a:avLst/>
          </a:prstGeom>
          <a:noFill/>
        </p:spPr>
        <p:txBody>
          <a:bodyPr>
            <a:normAutofit/>
          </a:bodyPr>
          <a:lstStyle>
            <a:lvl1pPr>
              <a:defRPr sz="4000"/>
            </a:lvl1pPr>
          </a:lstStyle>
          <a:p>
            <a:r>
              <a:rPr lang="ca-ES" dirty="0" smtClean="0"/>
              <a:t>Feu clic aquí per editar l'estil</a:t>
            </a:r>
            <a:endParaRPr lang="ca-ES" dirty="0"/>
          </a:p>
        </p:txBody>
      </p:sp>
    </p:spTree>
    <p:extLst>
      <p:ext uri="{BB962C8B-B14F-4D97-AF65-F5344CB8AC3E}">
        <p14:creationId xmlns:p14="http://schemas.microsoft.com/office/powerpoint/2010/main" val="165784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més títol">
    <p:spTree>
      <p:nvGrpSpPr>
        <p:cNvPr id="1" name=""/>
        <p:cNvGrpSpPr/>
        <p:nvPr/>
      </p:nvGrpSpPr>
      <p:grpSpPr>
        <a:xfrm>
          <a:off x="0" y="0"/>
          <a:ext cx="0" cy="0"/>
          <a:chOff x="0" y="0"/>
          <a:chExt cx="0" cy="0"/>
        </a:xfrm>
      </p:grpSpPr>
      <p:sp>
        <p:nvSpPr>
          <p:cNvPr id="3" name="Contenidor de data 2"/>
          <p:cNvSpPr>
            <a:spLocks noGrp="1"/>
          </p:cNvSpPr>
          <p:nvPr>
            <p:ph type="dt" sz="half" idx="10"/>
          </p:nvPr>
        </p:nvSpPr>
        <p:spPr/>
        <p:txBody>
          <a:bodyPr/>
          <a:lstStyle/>
          <a:p>
            <a:fld id="{621F1455-48C4-4D5A-9F15-681BA1A95C1C}" type="datetimeFigureOut">
              <a:rPr lang="ca-ES" smtClean="0"/>
              <a:t>19/6/2017</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CCDCC558-D50E-4D62-BD54-446B34F598DF}" type="slidenum">
              <a:rPr lang="ca-ES" smtClean="0"/>
              <a:t>‹Nº›</a:t>
            </a:fld>
            <a:endParaRPr lang="ca-ES"/>
          </a:p>
        </p:txBody>
      </p:sp>
      <p:sp>
        <p:nvSpPr>
          <p:cNvPr id="11" name="Rectangle 10"/>
          <p:cNvSpPr/>
          <p:nvPr userDrawn="1"/>
        </p:nvSpPr>
        <p:spPr>
          <a:xfrm>
            <a:off x="0" y="260648"/>
            <a:ext cx="9144000" cy="1152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gen 1" descr="descarg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404664"/>
            <a:ext cx="1405095"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ítol 1"/>
          <p:cNvSpPr>
            <a:spLocks noGrp="1"/>
          </p:cNvSpPr>
          <p:nvPr>
            <p:ph type="title"/>
          </p:nvPr>
        </p:nvSpPr>
        <p:spPr>
          <a:xfrm>
            <a:off x="2022905" y="261191"/>
            <a:ext cx="6941583" cy="1143000"/>
          </a:xfrm>
          <a:prstGeom prst="rect">
            <a:avLst/>
          </a:prstGeom>
          <a:noFill/>
        </p:spPr>
        <p:txBody>
          <a:bodyPr>
            <a:normAutofit/>
          </a:bodyPr>
          <a:lstStyle>
            <a:lvl1pPr>
              <a:defRPr sz="4000"/>
            </a:lvl1pPr>
          </a:lstStyle>
          <a:p>
            <a:r>
              <a:rPr lang="ca-ES" dirty="0" smtClean="0"/>
              <a:t>Feu clic aquí per editar l'estil</a:t>
            </a:r>
            <a:endParaRPr lang="ca-ES" dirty="0"/>
          </a:p>
        </p:txBody>
      </p:sp>
    </p:spTree>
    <p:extLst>
      <p:ext uri="{BB962C8B-B14F-4D97-AF65-F5344CB8AC3E}">
        <p14:creationId xmlns:p14="http://schemas.microsoft.com/office/powerpoint/2010/main" val="190371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621F1455-48C4-4D5A-9F15-681BA1A95C1C}" type="datetimeFigureOut">
              <a:rPr lang="ca-ES" smtClean="0"/>
              <a:t>19/6/2017</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CCDCC558-D50E-4D62-BD54-446B34F598DF}" type="slidenum">
              <a:rPr lang="ca-ES" smtClean="0"/>
              <a:t>‹Nº›</a:t>
            </a:fld>
            <a:endParaRPr lang="ca-ES"/>
          </a:p>
        </p:txBody>
      </p:sp>
    </p:spTree>
    <p:extLst>
      <p:ext uri="{BB962C8B-B14F-4D97-AF65-F5344CB8AC3E}">
        <p14:creationId xmlns:p14="http://schemas.microsoft.com/office/powerpoint/2010/main" val="1104643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dirty="0" smtClean="0"/>
              <a:t>Feu clic aquí per editar estils</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endParaRPr lang="ca-ES" dirty="0"/>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F1455-48C4-4D5A-9F15-681BA1A95C1C}" type="datetimeFigureOut">
              <a:rPr lang="ca-ES" smtClean="0"/>
              <a:t>19/6/2017</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CC558-D50E-4D62-BD54-446B34F598DF}" type="slidenum">
              <a:rPr lang="ca-ES" smtClean="0"/>
              <a:t>‹Nº›</a:t>
            </a:fld>
            <a:endParaRPr lang="ca-ES"/>
          </a:p>
        </p:txBody>
      </p:sp>
    </p:spTree>
    <p:extLst>
      <p:ext uri="{BB962C8B-B14F-4D97-AF65-F5344CB8AC3E}">
        <p14:creationId xmlns:p14="http://schemas.microsoft.com/office/powerpoint/2010/main" val="249136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w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8.wmf"/><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11"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5.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gi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emf"/><Relationship Id="rId18" Type="http://schemas.microsoft.com/office/2007/relationships/hdphoto" Target="../media/hdphoto3.wdp"/><Relationship Id="rId3" Type="http://schemas.openxmlformats.org/officeDocument/2006/relationships/image" Target="../media/image11.png"/><Relationship Id="rId21" Type="http://schemas.openxmlformats.org/officeDocument/2006/relationships/image" Target="../media/image43.png"/><Relationship Id="rId7" Type="http://schemas.openxmlformats.org/officeDocument/2006/relationships/image" Target="../media/image32.jpeg"/><Relationship Id="rId12" Type="http://schemas.openxmlformats.org/officeDocument/2006/relationships/image" Target="../media/image37.emf"/><Relationship Id="rId17" Type="http://schemas.openxmlformats.org/officeDocument/2006/relationships/image" Target="../media/image41.png"/><Relationship Id="rId2" Type="http://schemas.openxmlformats.org/officeDocument/2006/relationships/image" Target="../media/image10.png"/><Relationship Id="rId16" Type="http://schemas.microsoft.com/office/2007/relationships/hdphoto" Target="../media/hdphoto2.wdp"/><Relationship Id="rId20"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emf"/><Relationship Id="rId24" Type="http://schemas.microsoft.com/office/2007/relationships/hdphoto" Target="../media/hdphoto6.wdp"/><Relationship Id="rId5" Type="http://schemas.openxmlformats.org/officeDocument/2006/relationships/image" Target="../media/image30.jpeg"/><Relationship Id="rId15" Type="http://schemas.openxmlformats.org/officeDocument/2006/relationships/image" Target="../media/image40.png"/><Relationship Id="rId23" Type="http://schemas.openxmlformats.org/officeDocument/2006/relationships/image" Target="../media/image44.png"/><Relationship Id="rId10" Type="http://schemas.openxmlformats.org/officeDocument/2006/relationships/image" Target="../media/image35.emf"/><Relationship Id="rId19" Type="http://schemas.openxmlformats.org/officeDocument/2006/relationships/image" Target="../media/image42.pn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png"/><Relationship Id="rId22"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6.emf"/><Relationship Id="rId5" Type="http://schemas.openxmlformats.org/officeDocument/2006/relationships/oleObject" Target="../embeddings/oleObject4.bin"/><Relationship Id="rId4" Type="http://schemas.openxmlformats.org/officeDocument/2006/relationships/image" Target="../media/image45.emf"/></Relationships>
</file>

<file path=ppt/slides/_rels/slide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9.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50.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54.jpeg"/><Relationship Id="rId4" Type="http://schemas.openxmlformats.org/officeDocument/2006/relationships/image" Target="../media/image24.png"/><Relationship Id="rId9" Type="http://schemas.openxmlformats.org/officeDocument/2006/relationships/image" Target="../media/image5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683568" y="1988840"/>
            <a:ext cx="7772400" cy="1470025"/>
          </a:xfrm>
        </p:spPr>
        <p:txBody>
          <a:bodyPr>
            <a:normAutofit fontScale="90000"/>
          </a:bodyPr>
          <a:lstStyle/>
          <a:p>
            <a:r>
              <a:rPr lang="en-US" b="1" i="1" dirty="0"/>
              <a:t>Analysis of the structure-activity relationships of anti-Myotonic Dystrophy </a:t>
            </a:r>
            <a:r>
              <a:rPr lang="en-US" b="1" i="1" dirty="0" err="1"/>
              <a:t>hexapeptides</a:t>
            </a:r>
            <a:r>
              <a:rPr lang="es-ES" b="1" dirty="0">
                <a:solidFill>
                  <a:srgbClr val="C70202"/>
                </a:solidFill>
                <a:latin typeface="Chalkboard"/>
                <a:cs typeface="Chalkboard"/>
              </a:rPr>
              <a:t/>
            </a:r>
            <a:br>
              <a:rPr lang="es-ES" b="1" dirty="0">
                <a:solidFill>
                  <a:srgbClr val="C70202"/>
                </a:solidFill>
                <a:latin typeface="Chalkboard"/>
                <a:cs typeface="Chalkboard"/>
              </a:rPr>
            </a:br>
            <a:endParaRPr lang="ca-ES" b="1" dirty="0"/>
          </a:p>
        </p:txBody>
      </p:sp>
      <p:sp>
        <p:nvSpPr>
          <p:cNvPr id="3" name="CuadroTexto 2"/>
          <p:cNvSpPr txBox="1"/>
          <p:nvPr/>
        </p:nvSpPr>
        <p:spPr>
          <a:xfrm>
            <a:off x="2627784" y="4509120"/>
            <a:ext cx="4464496" cy="369332"/>
          </a:xfrm>
          <a:prstGeom prst="rect">
            <a:avLst/>
          </a:prstGeom>
          <a:noFill/>
        </p:spPr>
        <p:txBody>
          <a:bodyPr wrap="square" rtlCol="0">
            <a:spAutoFit/>
          </a:bodyPr>
          <a:lstStyle/>
          <a:p>
            <a:r>
              <a:rPr lang="es-ES" dirty="0" smtClean="0"/>
              <a:t>Dra. Beatriz </a:t>
            </a:r>
            <a:r>
              <a:rPr lang="es-ES" dirty="0" err="1" smtClean="0"/>
              <a:t>Llamusí</a:t>
            </a:r>
            <a:r>
              <a:rPr lang="es-ES" dirty="0" smtClean="0"/>
              <a:t>. Universidad de Valencia</a:t>
            </a:r>
            <a:endParaRPr lang="es-ES" dirty="0"/>
          </a:p>
        </p:txBody>
      </p:sp>
    </p:spTree>
    <p:extLst>
      <p:ext uri="{BB962C8B-B14F-4D97-AF65-F5344CB8AC3E}">
        <p14:creationId xmlns:p14="http://schemas.microsoft.com/office/powerpoint/2010/main" val="424645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91680" y="517678"/>
            <a:ext cx="6941583" cy="1143000"/>
          </a:xfrm>
        </p:spPr>
        <p:txBody>
          <a:bodyPr>
            <a:normAutofit/>
          </a:bodyPr>
          <a:lstStyle/>
          <a:p>
            <a:r>
              <a:rPr lang="es-ES" sz="3200" b="1" dirty="0" smtClean="0"/>
              <a:t>Causas de la Distrofia </a:t>
            </a:r>
            <a:r>
              <a:rPr lang="es-ES" sz="3200" b="1" dirty="0" err="1" smtClean="0"/>
              <a:t>Miotónica</a:t>
            </a:r>
            <a:endParaRPr lang="es-ES" sz="3200" b="1" dirty="0"/>
          </a:p>
        </p:txBody>
      </p:sp>
      <p:sp>
        <p:nvSpPr>
          <p:cNvPr id="4" name="CuadroTexto 3"/>
          <p:cNvSpPr txBox="1"/>
          <p:nvPr/>
        </p:nvSpPr>
        <p:spPr>
          <a:xfrm>
            <a:off x="300982" y="1652522"/>
            <a:ext cx="4586287" cy="369332"/>
          </a:xfrm>
          <a:prstGeom prst="rect">
            <a:avLst/>
          </a:prstGeom>
          <a:noFill/>
        </p:spPr>
        <p:txBody>
          <a:bodyPr wrap="square" rtlCol="0">
            <a:spAutoFit/>
          </a:bodyPr>
          <a:lstStyle/>
          <a:p>
            <a:r>
              <a:rPr lang="es-ES" dirty="0" smtClean="0"/>
              <a:t>Distrofia </a:t>
            </a:r>
            <a:r>
              <a:rPr lang="es-ES" dirty="0" err="1" smtClean="0"/>
              <a:t>miotónica</a:t>
            </a:r>
            <a:r>
              <a:rPr lang="es-ES" dirty="0" smtClean="0"/>
              <a:t> (DM)</a:t>
            </a:r>
          </a:p>
        </p:txBody>
      </p:sp>
      <p:pic>
        <p:nvPicPr>
          <p:cNvPr id="6" name="Picture 12"/>
          <p:cNvPicPr>
            <a:picLocks noChangeAspect="1" noChangeArrowheads="1"/>
          </p:cNvPicPr>
          <p:nvPr/>
        </p:nvPicPr>
        <p:blipFill>
          <a:blip r:embed="rId3" cstate="print"/>
          <a:srcRect/>
          <a:stretch>
            <a:fillRect/>
          </a:stretch>
        </p:blipFill>
        <p:spPr>
          <a:xfrm>
            <a:off x="2867163" y="1695878"/>
            <a:ext cx="6007100" cy="1220787"/>
          </a:xfrm>
          <a:prstGeom prst="rect">
            <a:avLst/>
          </a:prstGeom>
          <a:noFill/>
          <a:ln/>
        </p:spPr>
      </p:pic>
      <p:pic>
        <p:nvPicPr>
          <p:cNvPr id="7" name="Picture 13"/>
          <p:cNvPicPr>
            <a:picLocks noChangeAspect="1" noChangeArrowheads="1"/>
          </p:cNvPicPr>
          <p:nvPr/>
        </p:nvPicPr>
        <p:blipFill>
          <a:blip r:embed="rId4" cstate="print"/>
          <a:srcRect l="20930" t="16298" r="26178" b="48264"/>
          <a:stretch>
            <a:fillRect/>
          </a:stretch>
        </p:blipFill>
        <p:spPr bwMode="auto">
          <a:xfrm>
            <a:off x="4965421" y="2868469"/>
            <a:ext cx="2069598" cy="1808358"/>
          </a:xfrm>
          <a:prstGeom prst="rect">
            <a:avLst/>
          </a:prstGeom>
          <a:noFill/>
          <a:ln w="9525">
            <a:noFill/>
            <a:miter lim="800000"/>
            <a:headEnd/>
            <a:tailEnd/>
          </a:ln>
          <a:effectLst/>
        </p:spPr>
      </p:pic>
      <p:sp>
        <p:nvSpPr>
          <p:cNvPr id="8" name="Oval 14"/>
          <p:cNvSpPr>
            <a:spLocks noChangeArrowheads="1"/>
          </p:cNvSpPr>
          <p:nvPr/>
        </p:nvSpPr>
        <p:spPr bwMode="auto">
          <a:xfrm>
            <a:off x="5584808" y="3841842"/>
            <a:ext cx="431800" cy="414337"/>
          </a:xfrm>
          <a:prstGeom prst="ellipse">
            <a:avLst/>
          </a:prstGeom>
          <a:gradFill rotWithShape="1">
            <a:gsLst>
              <a:gs pos="0">
                <a:schemeClr val="bg1"/>
              </a:gs>
              <a:gs pos="100000">
                <a:srgbClr val="FF9933"/>
              </a:gs>
            </a:gsLst>
            <a:path path="shape">
              <a:fillToRect l="50000" t="50000" r="50000" b="50000"/>
            </a:path>
          </a:gradFill>
          <a:ln w="9525">
            <a:noFill/>
            <a:round/>
            <a:headEnd/>
            <a:tailEnd/>
          </a:ln>
          <a:effectLst/>
        </p:spPr>
        <p:txBody>
          <a:bodyPr wrap="none" anchor="ctr"/>
          <a:lstStyle/>
          <a:p>
            <a:pPr algn="ctr"/>
            <a:r>
              <a:rPr lang="es-ES" sz="1000" b="1" dirty="0">
                <a:latin typeface="Comic Sans MS" pitchFamily="66" charset="0"/>
              </a:rPr>
              <a:t>MBNL</a:t>
            </a:r>
          </a:p>
        </p:txBody>
      </p:sp>
      <p:sp>
        <p:nvSpPr>
          <p:cNvPr id="9" name="Oval 15"/>
          <p:cNvSpPr>
            <a:spLocks noChangeArrowheads="1"/>
          </p:cNvSpPr>
          <p:nvPr/>
        </p:nvSpPr>
        <p:spPr bwMode="auto">
          <a:xfrm>
            <a:off x="6106606" y="4303476"/>
            <a:ext cx="431800" cy="414338"/>
          </a:xfrm>
          <a:prstGeom prst="ellipse">
            <a:avLst/>
          </a:prstGeom>
          <a:gradFill rotWithShape="1">
            <a:gsLst>
              <a:gs pos="0">
                <a:schemeClr val="bg1"/>
              </a:gs>
              <a:gs pos="100000">
                <a:srgbClr val="FF9933"/>
              </a:gs>
            </a:gsLst>
            <a:path path="shape">
              <a:fillToRect l="50000" t="50000" r="50000" b="50000"/>
            </a:path>
          </a:gradFill>
          <a:ln w="9525">
            <a:noFill/>
            <a:round/>
            <a:headEnd/>
            <a:tailEnd/>
          </a:ln>
          <a:effectLst/>
        </p:spPr>
        <p:txBody>
          <a:bodyPr wrap="none" anchor="ctr"/>
          <a:lstStyle/>
          <a:p>
            <a:pPr algn="ctr"/>
            <a:r>
              <a:rPr lang="es-ES" sz="1000" b="1" dirty="0">
                <a:latin typeface="Comic Sans MS" pitchFamily="66" charset="0"/>
              </a:rPr>
              <a:t>MBNL</a:t>
            </a:r>
          </a:p>
        </p:txBody>
      </p:sp>
      <p:graphicFrame>
        <p:nvGraphicFramePr>
          <p:cNvPr id="10" name="Object 16"/>
          <p:cNvGraphicFramePr>
            <a:graphicFrameLocks noChangeAspect="1"/>
          </p:cNvGraphicFramePr>
          <p:nvPr>
            <p:extLst>
              <p:ext uri="{D42A27DB-BD31-4B8C-83A1-F6EECF244321}">
                <p14:modId xmlns:p14="http://schemas.microsoft.com/office/powerpoint/2010/main" val="3554233792"/>
              </p:ext>
            </p:extLst>
          </p:nvPr>
        </p:nvGraphicFramePr>
        <p:xfrm>
          <a:off x="4733893" y="4625199"/>
          <a:ext cx="1033406" cy="733342"/>
        </p:xfrm>
        <a:graphic>
          <a:graphicData uri="http://schemas.openxmlformats.org/presentationml/2006/ole">
            <mc:AlternateContent xmlns:mc="http://schemas.openxmlformats.org/markup-compatibility/2006">
              <mc:Choice xmlns:v="urn:schemas-microsoft-com:vml" Requires="v">
                <p:oleObj spid="_x0000_s1062" name="Imagen de mapa de bits" r:id="rId5" imgW="1609524" imgH="2123810" progId="PBrush">
                  <p:embed/>
                </p:oleObj>
              </mc:Choice>
              <mc:Fallback>
                <p:oleObj name="Imagen de mapa de bits" r:id="rId5" imgW="1609524" imgH="2123810" progId="PBrush">
                  <p:embed/>
                  <p:pic>
                    <p:nvPicPr>
                      <p:cNvPr id="31" name="Object 16"/>
                      <p:cNvPicPr>
                        <a:picLocks noChangeAspect="1" noChangeArrowheads="1"/>
                      </p:cNvPicPr>
                      <p:nvPr/>
                    </p:nvPicPr>
                    <p:blipFill>
                      <a:blip r:embed="rId6">
                        <a:extLst>
                          <a:ext uri="{28A0092B-C50C-407E-A947-70E740481C1C}">
                            <a14:useLocalDpi xmlns:a14="http://schemas.microsoft.com/office/drawing/2010/main" val="0"/>
                          </a:ext>
                        </a:extLst>
                      </a:blip>
                      <a:srcRect l="18343" t="50224" b="5829"/>
                      <a:stretch>
                        <a:fillRect/>
                      </a:stretch>
                    </p:blipFill>
                    <p:spPr bwMode="auto">
                      <a:xfrm>
                        <a:off x="4733893" y="4625199"/>
                        <a:ext cx="1033406" cy="733342"/>
                      </a:xfrm>
                      <a:prstGeom prst="rect">
                        <a:avLst/>
                      </a:prstGeom>
                      <a:noFill/>
                      <a:ln>
                        <a:noFill/>
                      </a:ln>
                      <a:effectLst/>
                    </p:spPr>
                  </p:pic>
                </p:oleObj>
              </mc:Fallback>
            </mc:AlternateContent>
          </a:graphicData>
        </a:graphic>
      </p:graphicFrame>
      <p:graphicFrame>
        <p:nvGraphicFramePr>
          <p:cNvPr id="11" name="Object 17"/>
          <p:cNvGraphicFramePr>
            <a:graphicFrameLocks noChangeAspect="1"/>
          </p:cNvGraphicFramePr>
          <p:nvPr>
            <p:extLst>
              <p:ext uri="{D42A27DB-BD31-4B8C-83A1-F6EECF244321}">
                <p14:modId xmlns:p14="http://schemas.microsoft.com/office/powerpoint/2010/main" val="297839493"/>
              </p:ext>
            </p:extLst>
          </p:nvPr>
        </p:nvGraphicFramePr>
        <p:xfrm>
          <a:off x="6525431" y="4600809"/>
          <a:ext cx="926889" cy="772407"/>
        </p:xfrm>
        <a:graphic>
          <a:graphicData uri="http://schemas.openxmlformats.org/presentationml/2006/ole">
            <mc:AlternateContent xmlns:mc="http://schemas.openxmlformats.org/markup-compatibility/2006">
              <mc:Choice xmlns:v="urn:schemas-microsoft-com:vml" Requires="v">
                <p:oleObj spid="_x0000_s1063" name="Imagen de mapa de bits" r:id="rId7" imgW="6257143" imgH="2572109" progId="PBrush">
                  <p:embed/>
                </p:oleObj>
              </mc:Choice>
              <mc:Fallback>
                <p:oleObj name="Imagen de mapa de bits" r:id="rId7" imgW="6257143" imgH="2572109" progId="PBrush">
                  <p:embed/>
                  <p:pic>
                    <p:nvPicPr>
                      <p:cNvPr id="32" name="Object 17"/>
                      <p:cNvPicPr>
                        <a:picLocks noChangeAspect="1" noChangeArrowheads="1"/>
                      </p:cNvPicPr>
                      <p:nvPr/>
                    </p:nvPicPr>
                    <p:blipFill>
                      <a:blip r:embed="rId8">
                        <a:extLst>
                          <a:ext uri="{28A0092B-C50C-407E-A947-70E740481C1C}">
                            <a14:useLocalDpi xmlns:a14="http://schemas.microsoft.com/office/drawing/2010/main" val="0"/>
                          </a:ext>
                        </a:extLst>
                      </a:blip>
                      <a:srcRect l="64465"/>
                      <a:stretch>
                        <a:fillRect/>
                      </a:stretch>
                    </p:blipFill>
                    <p:spPr bwMode="auto">
                      <a:xfrm>
                        <a:off x="6525431" y="4600809"/>
                        <a:ext cx="926889" cy="772407"/>
                      </a:xfrm>
                      <a:prstGeom prst="rect">
                        <a:avLst/>
                      </a:prstGeom>
                      <a:noFill/>
                      <a:ln>
                        <a:noFill/>
                      </a:ln>
                      <a:effectLst/>
                    </p:spPr>
                  </p:pic>
                </p:oleObj>
              </mc:Fallback>
            </mc:AlternateContent>
          </a:graphicData>
        </a:graphic>
      </p:graphicFrame>
      <p:pic>
        <p:nvPicPr>
          <p:cNvPr id="12" name="Picture 19" descr="A cane can provide support when lower leg weakness makes walking hazardous."/>
          <p:cNvPicPr>
            <a:picLocks noChangeAspect="1" noChangeArrowheads="1"/>
          </p:cNvPicPr>
          <p:nvPr/>
        </p:nvPicPr>
        <p:blipFill>
          <a:blip r:embed="rId9" cstate="print"/>
          <a:srcRect/>
          <a:stretch>
            <a:fillRect/>
          </a:stretch>
        </p:blipFill>
        <p:spPr bwMode="auto">
          <a:xfrm>
            <a:off x="400516" y="2075972"/>
            <a:ext cx="2087581" cy="3010086"/>
          </a:xfrm>
          <a:prstGeom prst="rect">
            <a:avLst/>
          </a:prstGeom>
          <a:noFill/>
          <a:ln w="9525">
            <a:noFill/>
            <a:miter lim="800000"/>
            <a:headEnd/>
            <a:tailEnd/>
          </a:ln>
          <a:effectLst/>
        </p:spPr>
      </p:pic>
      <p:sp>
        <p:nvSpPr>
          <p:cNvPr id="14" name="CuadroTexto 13"/>
          <p:cNvSpPr txBox="1"/>
          <p:nvPr/>
        </p:nvSpPr>
        <p:spPr>
          <a:xfrm>
            <a:off x="129856" y="5140176"/>
            <a:ext cx="2628900" cy="923330"/>
          </a:xfrm>
          <a:prstGeom prst="rect">
            <a:avLst/>
          </a:prstGeom>
          <a:noFill/>
        </p:spPr>
        <p:txBody>
          <a:bodyPr wrap="square" rtlCol="0">
            <a:spAutoFit/>
          </a:bodyPr>
          <a:lstStyle/>
          <a:p>
            <a:pPr algn="ctr"/>
            <a:r>
              <a:rPr lang="es-ES" dirty="0" smtClean="0"/>
              <a:t>Enfermedad genética rara de progresión lenta y altamente incapacitante </a:t>
            </a:r>
            <a:endParaRPr lang="es-ES" dirty="0"/>
          </a:p>
        </p:txBody>
      </p:sp>
      <p:sp>
        <p:nvSpPr>
          <p:cNvPr id="17" name="CuadroTexto 16"/>
          <p:cNvSpPr txBox="1"/>
          <p:nvPr/>
        </p:nvSpPr>
        <p:spPr>
          <a:xfrm>
            <a:off x="539552" y="6237312"/>
            <a:ext cx="1584176" cy="369332"/>
          </a:xfrm>
          <a:prstGeom prst="rect">
            <a:avLst/>
          </a:prstGeom>
          <a:noFill/>
        </p:spPr>
        <p:txBody>
          <a:bodyPr wrap="square" rtlCol="0">
            <a:spAutoFit/>
          </a:bodyPr>
          <a:lstStyle/>
          <a:p>
            <a:r>
              <a:rPr lang="es-ES" dirty="0" smtClean="0"/>
              <a:t>No existe cura</a:t>
            </a:r>
            <a:endParaRPr lang="es-ES" dirty="0"/>
          </a:p>
        </p:txBody>
      </p:sp>
      <p:sp>
        <p:nvSpPr>
          <p:cNvPr id="18" name="Flecha abajo 17"/>
          <p:cNvSpPr/>
          <p:nvPr/>
        </p:nvSpPr>
        <p:spPr>
          <a:xfrm>
            <a:off x="6012160" y="5445224"/>
            <a:ext cx="19358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5103240" y="5818447"/>
            <a:ext cx="2205011" cy="646331"/>
          </a:xfrm>
          <a:prstGeom prst="rect">
            <a:avLst/>
          </a:prstGeom>
          <a:noFill/>
        </p:spPr>
        <p:txBody>
          <a:bodyPr wrap="square" rtlCol="0">
            <a:spAutoFit/>
          </a:bodyPr>
          <a:lstStyle/>
          <a:p>
            <a:r>
              <a:rPr lang="es-ES" dirty="0" smtClean="0"/>
              <a:t>Desregulación del metabolismo del RNA</a:t>
            </a:r>
            <a:endParaRPr lang="es-ES" dirty="0"/>
          </a:p>
        </p:txBody>
      </p:sp>
      <p:sp>
        <p:nvSpPr>
          <p:cNvPr id="20" name="CuadroTexto 19"/>
          <p:cNvSpPr txBox="1"/>
          <p:nvPr/>
        </p:nvSpPr>
        <p:spPr>
          <a:xfrm>
            <a:off x="7631832" y="-12656"/>
            <a:ext cx="1512168" cy="369332"/>
          </a:xfrm>
          <a:prstGeom prst="rect">
            <a:avLst/>
          </a:prstGeom>
          <a:noFill/>
        </p:spPr>
        <p:txBody>
          <a:bodyPr wrap="square" rtlCol="0">
            <a:spAutoFit/>
          </a:bodyPr>
          <a:lstStyle/>
          <a:p>
            <a:r>
              <a:rPr lang="es-ES" dirty="0" smtClean="0"/>
              <a:t>Introducción</a:t>
            </a:r>
            <a:endParaRPr lang="es-ES" dirty="0"/>
          </a:p>
        </p:txBody>
      </p:sp>
    </p:spTree>
    <p:extLst>
      <p:ext uri="{BB962C8B-B14F-4D97-AF65-F5344CB8AC3E}">
        <p14:creationId xmlns:p14="http://schemas.microsoft.com/office/powerpoint/2010/main" val="17092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7" grpId="0"/>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395536" y="495554"/>
            <a:ext cx="9144000" cy="584775"/>
          </a:xfrm>
          <a:prstGeom prst="rect">
            <a:avLst/>
          </a:prstGeom>
          <a:noFill/>
          <a:effectLst/>
        </p:spPr>
        <p:txBody>
          <a:bodyPr wrap="square" rtlCol="0">
            <a:spAutoFit/>
          </a:bodyPr>
          <a:lstStyle/>
          <a:p>
            <a:pPr algn="ctr"/>
            <a:r>
              <a:rPr lang="es-ES" sz="3200" b="1" dirty="0" smtClean="0">
                <a:latin typeface="+mj-lt"/>
              </a:rPr>
              <a:t>Modelos disponibles de DM1</a:t>
            </a:r>
            <a:endParaRPr lang="es-ES" sz="3200" b="1" dirty="0">
              <a:latin typeface="+mj-lt"/>
            </a:endParaRPr>
          </a:p>
        </p:txBody>
      </p:sp>
      <p:graphicFrame>
        <p:nvGraphicFramePr>
          <p:cNvPr id="20" name="Diagrama 19"/>
          <p:cNvGraphicFramePr/>
          <p:nvPr>
            <p:extLst>
              <p:ext uri="{D42A27DB-BD31-4B8C-83A1-F6EECF244321}">
                <p14:modId xmlns:p14="http://schemas.microsoft.com/office/powerpoint/2010/main" val="3236733231"/>
              </p:ext>
            </p:extLst>
          </p:nvPr>
        </p:nvGraphicFramePr>
        <p:xfrm>
          <a:off x="35496" y="1268760"/>
          <a:ext cx="9289032" cy="5175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uadroTexto 20"/>
          <p:cNvSpPr txBox="1"/>
          <p:nvPr/>
        </p:nvSpPr>
        <p:spPr>
          <a:xfrm>
            <a:off x="202868" y="2699464"/>
            <a:ext cx="2160240" cy="369332"/>
          </a:xfrm>
          <a:prstGeom prst="rect">
            <a:avLst/>
          </a:prstGeom>
          <a:noFill/>
        </p:spPr>
        <p:txBody>
          <a:bodyPr wrap="square" rtlCol="0">
            <a:spAutoFit/>
          </a:bodyPr>
          <a:lstStyle/>
          <a:p>
            <a:r>
              <a:rPr lang="es-ES" dirty="0" smtClean="0">
                <a:solidFill>
                  <a:srgbClr val="00B0F0"/>
                </a:solidFill>
              </a:rPr>
              <a:t>-Atrofia muscular</a:t>
            </a:r>
            <a:endParaRPr lang="es-ES" dirty="0">
              <a:solidFill>
                <a:srgbClr val="00B0F0"/>
              </a:solidFill>
            </a:endParaRPr>
          </a:p>
        </p:txBody>
      </p:sp>
      <p:sp>
        <p:nvSpPr>
          <p:cNvPr id="40" name="CuadroTexto 39"/>
          <p:cNvSpPr txBox="1"/>
          <p:nvPr/>
        </p:nvSpPr>
        <p:spPr>
          <a:xfrm>
            <a:off x="35496" y="1756717"/>
            <a:ext cx="2448272" cy="369332"/>
          </a:xfrm>
          <a:prstGeom prst="rect">
            <a:avLst/>
          </a:prstGeom>
          <a:noFill/>
        </p:spPr>
        <p:txBody>
          <a:bodyPr wrap="square" rtlCol="0">
            <a:spAutoFit/>
          </a:bodyPr>
          <a:lstStyle/>
          <a:p>
            <a:r>
              <a:rPr lang="es-ES" dirty="0" smtClean="0"/>
              <a:t>Rastreo de compuestos</a:t>
            </a:r>
            <a:endParaRPr lang="es-ES" dirty="0"/>
          </a:p>
        </p:txBody>
      </p:sp>
      <p:sp>
        <p:nvSpPr>
          <p:cNvPr id="41" name="CuadroTexto 40"/>
          <p:cNvSpPr txBox="1"/>
          <p:nvPr/>
        </p:nvSpPr>
        <p:spPr>
          <a:xfrm>
            <a:off x="3127494" y="1721441"/>
            <a:ext cx="2376264" cy="646331"/>
          </a:xfrm>
          <a:prstGeom prst="rect">
            <a:avLst/>
          </a:prstGeom>
          <a:noFill/>
        </p:spPr>
        <p:txBody>
          <a:bodyPr wrap="square" rtlCol="0">
            <a:spAutoFit/>
          </a:bodyPr>
          <a:lstStyle/>
          <a:p>
            <a:pPr algn="ctr"/>
            <a:r>
              <a:rPr lang="es-ES" dirty="0" smtClean="0"/>
              <a:t>Confirmación actividad</a:t>
            </a:r>
          </a:p>
          <a:p>
            <a:pPr algn="ctr"/>
            <a:r>
              <a:rPr lang="es-ES" dirty="0"/>
              <a:t>e</a:t>
            </a:r>
            <a:r>
              <a:rPr lang="es-ES" dirty="0" smtClean="0"/>
              <a:t>n células humanas</a:t>
            </a:r>
            <a:endParaRPr lang="es-ES" dirty="0"/>
          </a:p>
        </p:txBody>
      </p:sp>
      <p:sp>
        <p:nvSpPr>
          <p:cNvPr id="42" name="CuadroTexto 41"/>
          <p:cNvSpPr txBox="1"/>
          <p:nvPr/>
        </p:nvSpPr>
        <p:spPr>
          <a:xfrm>
            <a:off x="91344" y="2972224"/>
            <a:ext cx="2088232" cy="369332"/>
          </a:xfrm>
          <a:prstGeom prst="rect">
            <a:avLst/>
          </a:prstGeom>
          <a:noFill/>
        </p:spPr>
        <p:txBody>
          <a:bodyPr wrap="square" rtlCol="0">
            <a:spAutoFit/>
          </a:bodyPr>
          <a:lstStyle/>
          <a:p>
            <a:r>
              <a:rPr lang="es-ES" dirty="0" smtClean="0">
                <a:solidFill>
                  <a:srgbClr val="00B0F0"/>
                </a:solidFill>
              </a:rPr>
              <a:t>-Disfunción cardiaca</a:t>
            </a:r>
            <a:endParaRPr lang="es-ES" dirty="0">
              <a:solidFill>
                <a:srgbClr val="00B0F0"/>
              </a:solidFill>
            </a:endParaRPr>
          </a:p>
        </p:txBody>
      </p:sp>
      <p:sp>
        <p:nvSpPr>
          <p:cNvPr id="43" name="CuadroTexto 42"/>
          <p:cNvSpPr txBox="1"/>
          <p:nvPr/>
        </p:nvSpPr>
        <p:spPr>
          <a:xfrm>
            <a:off x="0" y="2452246"/>
            <a:ext cx="2448272" cy="369332"/>
          </a:xfrm>
          <a:prstGeom prst="rect">
            <a:avLst/>
          </a:prstGeom>
          <a:noFill/>
        </p:spPr>
        <p:txBody>
          <a:bodyPr wrap="square" rtlCol="0">
            <a:spAutoFit/>
          </a:bodyPr>
          <a:lstStyle/>
          <a:p>
            <a:r>
              <a:rPr lang="es-ES" dirty="0" smtClean="0">
                <a:solidFill>
                  <a:srgbClr val="00B0F0"/>
                </a:solidFill>
              </a:rPr>
              <a:t>-Disfunción locomotora</a:t>
            </a:r>
            <a:endParaRPr lang="es-ES" dirty="0">
              <a:solidFill>
                <a:srgbClr val="00B0F0"/>
              </a:solidFill>
            </a:endParaRPr>
          </a:p>
        </p:txBody>
      </p:sp>
      <p:sp>
        <p:nvSpPr>
          <p:cNvPr id="44" name="CuadroTexto 43"/>
          <p:cNvSpPr txBox="1"/>
          <p:nvPr/>
        </p:nvSpPr>
        <p:spPr>
          <a:xfrm>
            <a:off x="56520" y="3852419"/>
            <a:ext cx="1902922" cy="382106"/>
          </a:xfrm>
          <a:prstGeom prst="rect">
            <a:avLst/>
          </a:prstGeom>
          <a:noFill/>
        </p:spPr>
        <p:txBody>
          <a:bodyPr wrap="square" rtlCol="0">
            <a:spAutoFit/>
          </a:bodyPr>
          <a:lstStyle/>
          <a:p>
            <a:r>
              <a:rPr lang="es-ES" dirty="0" smtClean="0">
                <a:solidFill>
                  <a:schemeClr val="accent3">
                    <a:lumMod val="75000"/>
                  </a:schemeClr>
                </a:solidFill>
              </a:rPr>
              <a:t>-</a:t>
            </a:r>
            <a:r>
              <a:rPr lang="es-ES" dirty="0" err="1">
                <a:solidFill>
                  <a:schemeClr val="accent3">
                    <a:lumMod val="75000"/>
                  </a:schemeClr>
                </a:solidFill>
              </a:rPr>
              <a:t>M</a:t>
            </a:r>
            <a:r>
              <a:rPr lang="es-ES" dirty="0" err="1" smtClean="0">
                <a:solidFill>
                  <a:schemeClr val="accent3">
                    <a:lumMod val="75000"/>
                  </a:schemeClr>
                </a:solidFill>
              </a:rPr>
              <a:t>issplicing</a:t>
            </a:r>
            <a:endParaRPr lang="es-ES" dirty="0">
              <a:solidFill>
                <a:schemeClr val="accent3">
                  <a:lumMod val="75000"/>
                </a:schemeClr>
              </a:solidFill>
            </a:endParaRPr>
          </a:p>
        </p:txBody>
      </p:sp>
      <p:sp>
        <p:nvSpPr>
          <p:cNvPr id="45" name="CuadroTexto 44"/>
          <p:cNvSpPr txBox="1"/>
          <p:nvPr/>
        </p:nvSpPr>
        <p:spPr>
          <a:xfrm>
            <a:off x="95364" y="3354505"/>
            <a:ext cx="2267744" cy="646331"/>
          </a:xfrm>
          <a:prstGeom prst="rect">
            <a:avLst/>
          </a:prstGeom>
          <a:noFill/>
        </p:spPr>
        <p:txBody>
          <a:bodyPr wrap="square" rtlCol="0">
            <a:spAutoFit/>
          </a:bodyPr>
          <a:lstStyle/>
          <a:p>
            <a:r>
              <a:rPr lang="es-ES" dirty="0" smtClean="0">
                <a:solidFill>
                  <a:schemeClr val="accent3">
                    <a:lumMod val="75000"/>
                  </a:schemeClr>
                </a:solidFill>
              </a:rPr>
              <a:t>-Secuestro de </a:t>
            </a:r>
            <a:r>
              <a:rPr lang="es-ES" dirty="0" err="1" smtClean="0">
                <a:solidFill>
                  <a:schemeClr val="accent3">
                    <a:lumMod val="75000"/>
                  </a:schemeClr>
                </a:solidFill>
              </a:rPr>
              <a:t>Mbl</a:t>
            </a:r>
            <a:r>
              <a:rPr lang="es-ES" dirty="0" smtClean="0">
                <a:solidFill>
                  <a:schemeClr val="accent3">
                    <a:lumMod val="75000"/>
                  </a:schemeClr>
                </a:solidFill>
              </a:rPr>
              <a:t> en </a:t>
            </a:r>
            <a:r>
              <a:rPr lang="es-ES" dirty="0" err="1" smtClean="0">
                <a:solidFill>
                  <a:schemeClr val="accent3">
                    <a:lumMod val="75000"/>
                  </a:schemeClr>
                </a:solidFill>
              </a:rPr>
              <a:t>foci</a:t>
            </a:r>
            <a:endParaRPr lang="es-ES" dirty="0">
              <a:solidFill>
                <a:schemeClr val="accent3">
                  <a:lumMod val="75000"/>
                </a:schemeClr>
              </a:solidFill>
            </a:endParaRPr>
          </a:p>
        </p:txBody>
      </p:sp>
      <p:sp>
        <p:nvSpPr>
          <p:cNvPr id="46" name="CuadroTexto 45"/>
          <p:cNvSpPr txBox="1"/>
          <p:nvPr/>
        </p:nvSpPr>
        <p:spPr>
          <a:xfrm>
            <a:off x="3213379" y="3123488"/>
            <a:ext cx="2267744" cy="646331"/>
          </a:xfrm>
          <a:prstGeom prst="rect">
            <a:avLst/>
          </a:prstGeom>
          <a:noFill/>
        </p:spPr>
        <p:txBody>
          <a:bodyPr wrap="square" rtlCol="0">
            <a:spAutoFit/>
          </a:bodyPr>
          <a:lstStyle/>
          <a:p>
            <a:r>
              <a:rPr lang="es-ES" dirty="0" smtClean="0">
                <a:solidFill>
                  <a:schemeClr val="accent3">
                    <a:lumMod val="75000"/>
                  </a:schemeClr>
                </a:solidFill>
              </a:rPr>
              <a:t>-Secuestro de MBNL en </a:t>
            </a:r>
            <a:r>
              <a:rPr lang="es-ES" dirty="0" err="1" smtClean="0">
                <a:solidFill>
                  <a:schemeClr val="accent3">
                    <a:lumMod val="75000"/>
                  </a:schemeClr>
                </a:solidFill>
              </a:rPr>
              <a:t>foci</a:t>
            </a:r>
            <a:endParaRPr lang="es-ES" dirty="0">
              <a:solidFill>
                <a:schemeClr val="accent3">
                  <a:lumMod val="75000"/>
                </a:schemeClr>
              </a:solidFill>
            </a:endParaRPr>
          </a:p>
        </p:txBody>
      </p:sp>
      <p:sp>
        <p:nvSpPr>
          <p:cNvPr id="47" name="CuadroTexto 46"/>
          <p:cNvSpPr txBox="1"/>
          <p:nvPr/>
        </p:nvSpPr>
        <p:spPr>
          <a:xfrm>
            <a:off x="3324822" y="3714071"/>
            <a:ext cx="1902922" cy="382106"/>
          </a:xfrm>
          <a:prstGeom prst="rect">
            <a:avLst/>
          </a:prstGeom>
          <a:noFill/>
        </p:spPr>
        <p:txBody>
          <a:bodyPr wrap="square" rtlCol="0">
            <a:spAutoFit/>
          </a:bodyPr>
          <a:lstStyle/>
          <a:p>
            <a:r>
              <a:rPr lang="es-ES" dirty="0" smtClean="0">
                <a:solidFill>
                  <a:schemeClr val="accent3">
                    <a:lumMod val="75000"/>
                  </a:schemeClr>
                </a:solidFill>
              </a:rPr>
              <a:t>-</a:t>
            </a:r>
            <a:r>
              <a:rPr lang="es-ES" dirty="0" err="1">
                <a:solidFill>
                  <a:schemeClr val="accent3">
                    <a:lumMod val="75000"/>
                  </a:schemeClr>
                </a:solidFill>
              </a:rPr>
              <a:t>M</a:t>
            </a:r>
            <a:r>
              <a:rPr lang="es-ES" dirty="0" err="1" smtClean="0">
                <a:solidFill>
                  <a:schemeClr val="accent3">
                    <a:lumMod val="75000"/>
                  </a:schemeClr>
                </a:solidFill>
              </a:rPr>
              <a:t>issplicing</a:t>
            </a:r>
            <a:endParaRPr lang="es-ES" dirty="0">
              <a:solidFill>
                <a:schemeClr val="accent3">
                  <a:lumMod val="75000"/>
                </a:schemeClr>
              </a:solidFill>
            </a:endParaRPr>
          </a:p>
        </p:txBody>
      </p:sp>
      <p:sp>
        <p:nvSpPr>
          <p:cNvPr id="48" name="CuadroTexto 47"/>
          <p:cNvSpPr txBox="1"/>
          <p:nvPr/>
        </p:nvSpPr>
        <p:spPr>
          <a:xfrm>
            <a:off x="3239344" y="2560964"/>
            <a:ext cx="2340768" cy="369332"/>
          </a:xfrm>
          <a:prstGeom prst="rect">
            <a:avLst/>
          </a:prstGeom>
          <a:noFill/>
        </p:spPr>
        <p:txBody>
          <a:bodyPr wrap="square" rtlCol="0">
            <a:spAutoFit/>
          </a:bodyPr>
          <a:lstStyle/>
          <a:p>
            <a:r>
              <a:rPr lang="es-ES" dirty="0" smtClean="0">
                <a:solidFill>
                  <a:srgbClr val="00B0F0"/>
                </a:solidFill>
              </a:rPr>
              <a:t>-Bajo índice de fusión</a:t>
            </a:r>
            <a:endParaRPr lang="es-ES" dirty="0">
              <a:solidFill>
                <a:srgbClr val="00B0F0"/>
              </a:solidFill>
            </a:endParaRPr>
          </a:p>
        </p:txBody>
      </p:sp>
      <p:sp>
        <p:nvSpPr>
          <p:cNvPr id="49" name="CuadroTexto 48"/>
          <p:cNvSpPr txBox="1"/>
          <p:nvPr/>
        </p:nvSpPr>
        <p:spPr>
          <a:xfrm>
            <a:off x="6201517" y="2495136"/>
            <a:ext cx="2340768" cy="369332"/>
          </a:xfrm>
          <a:prstGeom prst="rect">
            <a:avLst/>
          </a:prstGeom>
          <a:noFill/>
        </p:spPr>
        <p:txBody>
          <a:bodyPr wrap="square" rtlCol="0">
            <a:spAutoFit/>
          </a:bodyPr>
          <a:lstStyle/>
          <a:p>
            <a:r>
              <a:rPr lang="es-ES" dirty="0" smtClean="0">
                <a:solidFill>
                  <a:srgbClr val="00B0F0"/>
                </a:solidFill>
              </a:rPr>
              <a:t>-Defectos histológicos</a:t>
            </a:r>
            <a:endParaRPr lang="es-ES" dirty="0">
              <a:solidFill>
                <a:srgbClr val="00B0F0"/>
              </a:solidFill>
            </a:endParaRPr>
          </a:p>
        </p:txBody>
      </p:sp>
      <p:sp>
        <p:nvSpPr>
          <p:cNvPr id="50" name="CuadroTexto 49"/>
          <p:cNvSpPr txBox="1"/>
          <p:nvPr/>
        </p:nvSpPr>
        <p:spPr>
          <a:xfrm>
            <a:off x="6300192" y="2884130"/>
            <a:ext cx="2016224" cy="369332"/>
          </a:xfrm>
          <a:prstGeom prst="rect">
            <a:avLst/>
          </a:prstGeom>
          <a:noFill/>
        </p:spPr>
        <p:txBody>
          <a:bodyPr wrap="square" rtlCol="0">
            <a:spAutoFit/>
          </a:bodyPr>
          <a:lstStyle/>
          <a:p>
            <a:r>
              <a:rPr lang="es-ES" dirty="0" smtClean="0">
                <a:solidFill>
                  <a:srgbClr val="00B0F0"/>
                </a:solidFill>
              </a:rPr>
              <a:t>-</a:t>
            </a:r>
            <a:r>
              <a:rPr lang="es-ES" dirty="0" err="1" smtClean="0">
                <a:solidFill>
                  <a:srgbClr val="00B0F0"/>
                </a:solidFill>
              </a:rPr>
              <a:t>Miotonía</a:t>
            </a:r>
            <a:endParaRPr lang="es-ES" dirty="0">
              <a:solidFill>
                <a:srgbClr val="00B0F0"/>
              </a:solidFill>
            </a:endParaRPr>
          </a:p>
        </p:txBody>
      </p:sp>
      <p:sp>
        <p:nvSpPr>
          <p:cNvPr id="51" name="CuadroTexto 50"/>
          <p:cNvSpPr txBox="1"/>
          <p:nvPr/>
        </p:nvSpPr>
        <p:spPr>
          <a:xfrm>
            <a:off x="6354388" y="3769819"/>
            <a:ext cx="1512168" cy="369332"/>
          </a:xfrm>
          <a:prstGeom prst="rect">
            <a:avLst/>
          </a:prstGeom>
          <a:noFill/>
        </p:spPr>
        <p:txBody>
          <a:bodyPr wrap="square" rtlCol="0">
            <a:spAutoFit/>
          </a:bodyPr>
          <a:lstStyle/>
          <a:p>
            <a:r>
              <a:rPr lang="es-ES" dirty="0" smtClean="0">
                <a:solidFill>
                  <a:schemeClr val="accent3">
                    <a:lumMod val="75000"/>
                  </a:schemeClr>
                </a:solidFill>
              </a:rPr>
              <a:t>-</a:t>
            </a:r>
            <a:r>
              <a:rPr lang="es-ES" dirty="0" err="1" smtClean="0">
                <a:solidFill>
                  <a:schemeClr val="accent3">
                    <a:lumMod val="75000"/>
                  </a:schemeClr>
                </a:solidFill>
              </a:rPr>
              <a:t>Missplicing</a:t>
            </a:r>
            <a:endParaRPr lang="es-ES" dirty="0">
              <a:solidFill>
                <a:schemeClr val="accent3">
                  <a:lumMod val="75000"/>
                </a:schemeClr>
              </a:solidFill>
            </a:endParaRPr>
          </a:p>
        </p:txBody>
      </p:sp>
      <p:sp>
        <p:nvSpPr>
          <p:cNvPr id="52" name="CuadroTexto 51"/>
          <p:cNvSpPr txBox="1"/>
          <p:nvPr/>
        </p:nvSpPr>
        <p:spPr>
          <a:xfrm>
            <a:off x="6294076" y="3207684"/>
            <a:ext cx="2258915" cy="646331"/>
          </a:xfrm>
          <a:prstGeom prst="rect">
            <a:avLst/>
          </a:prstGeom>
          <a:noFill/>
        </p:spPr>
        <p:txBody>
          <a:bodyPr wrap="square" rtlCol="0">
            <a:spAutoFit/>
          </a:bodyPr>
          <a:lstStyle/>
          <a:p>
            <a:r>
              <a:rPr lang="es-ES" dirty="0" smtClean="0">
                <a:solidFill>
                  <a:schemeClr val="accent3">
                    <a:lumMod val="75000"/>
                  </a:schemeClr>
                </a:solidFill>
              </a:rPr>
              <a:t>-Reducida </a:t>
            </a:r>
            <a:r>
              <a:rPr lang="es-ES" dirty="0" err="1" smtClean="0">
                <a:solidFill>
                  <a:schemeClr val="accent3">
                    <a:lumMod val="75000"/>
                  </a:schemeClr>
                </a:solidFill>
              </a:rPr>
              <a:t>expression</a:t>
            </a:r>
            <a:r>
              <a:rPr lang="es-ES" dirty="0" smtClean="0">
                <a:solidFill>
                  <a:schemeClr val="accent3">
                    <a:lumMod val="75000"/>
                  </a:schemeClr>
                </a:solidFill>
              </a:rPr>
              <a:t> del </a:t>
            </a:r>
            <a:r>
              <a:rPr lang="es-ES" dirty="0" err="1" smtClean="0">
                <a:solidFill>
                  <a:schemeClr val="accent3">
                    <a:lumMod val="75000"/>
                  </a:schemeClr>
                </a:solidFill>
              </a:rPr>
              <a:t>CnCl</a:t>
            </a:r>
            <a:endParaRPr lang="es-ES" dirty="0">
              <a:solidFill>
                <a:schemeClr val="accent3">
                  <a:lumMod val="75000"/>
                </a:schemeClr>
              </a:solidFill>
            </a:endParaRPr>
          </a:p>
        </p:txBody>
      </p:sp>
      <p:sp>
        <p:nvSpPr>
          <p:cNvPr id="53" name="Flecha derecha 52"/>
          <p:cNvSpPr/>
          <p:nvPr/>
        </p:nvSpPr>
        <p:spPr>
          <a:xfrm>
            <a:off x="2483768" y="2033891"/>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CuadroTexto 53"/>
          <p:cNvSpPr txBox="1"/>
          <p:nvPr/>
        </p:nvSpPr>
        <p:spPr>
          <a:xfrm>
            <a:off x="91344" y="2120559"/>
            <a:ext cx="2280900" cy="369332"/>
          </a:xfrm>
          <a:prstGeom prst="rect">
            <a:avLst/>
          </a:prstGeom>
          <a:noFill/>
        </p:spPr>
        <p:txBody>
          <a:bodyPr wrap="square" rtlCol="0">
            <a:spAutoFit/>
          </a:bodyPr>
          <a:lstStyle/>
          <a:p>
            <a:r>
              <a:rPr lang="es-ES" dirty="0" smtClean="0"/>
              <a:t>Actividad y ADME-TOX</a:t>
            </a:r>
            <a:endParaRPr lang="es-ES" dirty="0"/>
          </a:p>
        </p:txBody>
      </p:sp>
      <p:sp>
        <p:nvSpPr>
          <p:cNvPr id="55" name="CuadroTexto 54"/>
          <p:cNvSpPr txBox="1"/>
          <p:nvPr/>
        </p:nvSpPr>
        <p:spPr>
          <a:xfrm>
            <a:off x="6201516" y="1756717"/>
            <a:ext cx="2546947" cy="646331"/>
          </a:xfrm>
          <a:prstGeom prst="rect">
            <a:avLst/>
          </a:prstGeom>
          <a:noFill/>
        </p:spPr>
        <p:txBody>
          <a:bodyPr wrap="square" rtlCol="0">
            <a:spAutoFit/>
          </a:bodyPr>
          <a:lstStyle/>
          <a:p>
            <a:r>
              <a:rPr lang="es-ES" dirty="0" smtClean="0"/>
              <a:t>Actividad, dosis y ADME-TOX en mamífero</a:t>
            </a:r>
            <a:endParaRPr lang="es-ES" dirty="0"/>
          </a:p>
        </p:txBody>
      </p:sp>
      <p:sp>
        <p:nvSpPr>
          <p:cNvPr id="56" name="Flecha derecha 55"/>
          <p:cNvSpPr/>
          <p:nvPr/>
        </p:nvSpPr>
        <p:spPr>
          <a:xfrm>
            <a:off x="5539254" y="1998887"/>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7" name="Imagen 56" descr="AA-Peptide-Protein.png"/>
          <p:cNvPicPr>
            <a:picLocks noChangeAspect="1"/>
          </p:cNvPicPr>
          <p:nvPr/>
        </p:nvPicPr>
        <p:blipFill rotWithShape="1">
          <a:blip r:embed="rId8">
            <a:extLst>
              <a:ext uri="{28A0092B-C50C-407E-A947-70E740481C1C}">
                <a14:useLocalDpi xmlns:a14="http://schemas.microsoft.com/office/drawing/2010/main" val="0"/>
              </a:ext>
            </a:extLst>
          </a:blip>
          <a:srcRect l="37428" t="21210" r="39519" b="34576"/>
          <a:stretch/>
        </p:blipFill>
        <p:spPr>
          <a:xfrm>
            <a:off x="634279" y="5375625"/>
            <a:ext cx="1179713" cy="1052736"/>
          </a:xfrm>
          <a:prstGeom prst="rect">
            <a:avLst/>
          </a:prstGeom>
          <a:ln>
            <a:solidFill>
              <a:schemeClr val="tx2"/>
            </a:solidFill>
          </a:ln>
        </p:spPr>
      </p:pic>
      <p:sp>
        <p:nvSpPr>
          <p:cNvPr id="58" name="CuadroTexto 57"/>
          <p:cNvSpPr txBox="1"/>
          <p:nvPr/>
        </p:nvSpPr>
        <p:spPr>
          <a:xfrm>
            <a:off x="91344" y="6376891"/>
            <a:ext cx="1761420" cy="461665"/>
          </a:xfrm>
          <a:prstGeom prst="rect">
            <a:avLst/>
          </a:prstGeom>
          <a:noFill/>
        </p:spPr>
        <p:txBody>
          <a:bodyPr wrap="none" rtlCol="0">
            <a:spAutoFit/>
          </a:bodyPr>
          <a:lstStyle/>
          <a:p>
            <a:pPr algn="ctr"/>
            <a:r>
              <a:rPr lang="es-ES" sz="2400" dirty="0"/>
              <a:t> </a:t>
            </a:r>
            <a:r>
              <a:rPr lang="es-ES" sz="2400" dirty="0" smtClean="0"/>
              <a:t>      Péptidos</a:t>
            </a:r>
          </a:p>
        </p:txBody>
      </p:sp>
      <p:sp>
        <p:nvSpPr>
          <p:cNvPr id="59" name="CuadroTexto 58"/>
          <p:cNvSpPr txBox="1"/>
          <p:nvPr/>
        </p:nvSpPr>
        <p:spPr>
          <a:xfrm>
            <a:off x="2802364" y="5196007"/>
            <a:ext cx="2253950" cy="1661993"/>
          </a:xfrm>
          <a:prstGeom prst="rect">
            <a:avLst/>
          </a:prstGeom>
          <a:noFill/>
        </p:spPr>
        <p:txBody>
          <a:bodyPr wrap="none" rtlCol="0">
            <a:spAutoFit/>
          </a:bodyPr>
          <a:lstStyle/>
          <a:p>
            <a:pPr algn="ctr">
              <a:lnSpc>
                <a:spcPct val="150000"/>
              </a:lnSpc>
            </a:pPr>
            <a:r>
              <a:rPr lang="es-ES" sz="1200" b="1" dirty="0" smtClean="0"/>
              <a:t>Ventajas</a:t>
            </a:r>
          </a:p>
          <a:p>
            <a:pPr algn="ctr">
              <a:lnSpc>
                <a:spcPct val="150000"/>
              </a:lnSpc>
            </a:pPr>
            <a:r>
              <a:rPr lang="es-ES" sz="1200" dirty="0" smtClean="0"/>
              <a:t>Alta especificidad</a:t>
            </a:r>
          </a:p>
          <a:p>
            <a:pPr algn="ctr">
              <a:lnSpc>
                <a:spcPct val="150000"/>
              </a:lnSpc>
            </a:pPr>
            <a:r>
              <a:rPr lang="es-ES" sz="1200" dirty="0" smtClean="0"/>
              <a:t>Reducida toxicidad</a:t>
            </a:r>
          </a:p>
          <a:p>
            <a:pPr algn="ctr">
              <a:lnSpc>
                <a:spcPct val="150000"/>
              </a:lnSpc>
            </a:pPr>
            <a:r>
              <a:rPr lang="es-ES" sz="1200" dirty="0" smtClean="0"/>
              <a:t>Reducidos efectos secundarios</a:t>
            </a:r>
          </a:p>
          <a:p>
            <a:pPr algn="ctr">
              <a:lnSpc>
                <a:spcPct val="150000"/>
              </a:lnSpc>
            </a:pPr>
            <a:r>
              <a:rPr lang="es-ES" sz="1200" dirty="0"/>
              <a:t>No se </a:t>
            </a:r>
            <a:r>
              <a:rPr lang="es-ES" sz="1200" dirty="0" smtClean="0"/>
              <a:t>acumulan en el organismo </a:t>
            </a:r>
          </a:p>
          <a:p>
            <a:pPr algn="ctr"/>
            <a:endParaRPr lang="es-ES" sz="1200" dirty="0"/>
          </a:p>
        </p:txBody>
      </p:sp>
      <p:sp>
        <p:nvSpPr>
          <p:cNvPr id="60" name="CuadroTexto 59"/>
          <p:cNvSpPr txBox="1"/>
          <p:nvPr/>
        </p:nvSpPr>
        <p:spPr>
          <a:xfrm>
            <a:off x="7631832" y="-12656"/>
            <a:ext cx="1512168" cy="369332"/>
          </a:xfrm>
          <a:prstGeom prst="rect">
            <a:avLst/>
          </a:prstGeom>
          <a:noFill/>
        </p:spPr>
        <p:txBody>
          <a:bodyPr wrap="square" rtlCol="0">
            <a:spAutoFit/>
          </a:bodyPr>
          <a:lstStyle/>
          <a:p>
            <a:r>
              <a:rPr lang="es-ES" dirty="0" smtClean="0"/>
              <a:t>Introducción</a:t>
            </a:r>
            <a:endParaRPr lang="es-ES" dirty="0"/>
          </a:p>
        </p:txBody>
      </p:sp>
    </p:spTree>
    <p:extLst>
      <p:ext uri="{BB962C8B-B14F-4D97-AF65-F5344CB8AC3E}">
        <p14:creationId xmlns:p14="http://schemas.microsoft.com/office/powerpoint/2010/main" val="302376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animBg="1"/>
      <p:bldP spid="54" grpId="0"/>
      <p:bldP spid="55" grpId="0"/>
      <p:bldP spid="56" grpId="0" animBg="1"/>
      <p:bldP spid="5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534555" y="531063"/>
            <a:ext cx="7343800" cy="707886"/>
          </a:xfrm>
          <a:prstGeom prst="rect">
            <a:avLst/>
          </a:prstGeom>
          <a:noFill/>
          <a:effectLst/>
        </p:spPr>
        <p:txBody>
          <a:bodyPr wrap="square" rtlCol="0">
            <a:spAutoFit/>
          </a:bodyPr>
          <a:lstStyle/>
          <a:p>
            <a:r>
              <a:rPr lang="es-ES" sz="2000" b="1" dirty="0" smtClean="0"/>
              <a:t>   Descubrimiento de Abp1 </a:t>
            </a:r>
          </a:p>
          <a:p>
            <a:endParaRPr lang="es-ES" sz="2000" b="1" dirty="0"/>
          </a:p>
        </p:txBody>
      </p:sp>
      <p:pic>
        <p:nvPicPr>
          <p:cNvPr id="6" name="Imagen 5"/>
          <p:cNvPicPr>
            <a:picLocks noChangeAspect="1"/>
          </p:cNvPicPr>
          <p:nvPr/>
        </p:nvPicPr>
        <p:blipFill rotWithShape="1">
          <a:blip r:embed="rId3"/>
          <a:srcRect b="33293"/>
          <a:stretch/>
        </p:blipFill>
        <p:spPr>
          <a:xfrm>
            <a:off x="4618145" y="314836"/>
            <a:ext cx="5112568" cy="1032810"/>
          </a:xfrm>
          <a:prstGeom prst="rect">
            <a:avLst/>
          </a:prstGeom>
          <a:ln w="28575">
            <a:solidFill>
              <a:srgbClr val="404040"/>
            </a:solidFill>
          </a:ln>
        </p:spPr>
      </p:pic>
      <p:grpSp>
        <p:nvGrpSpPr>
          <p:cNvPr id="3" name="Agrupar 2"/>
          <p:cNvGrpSpPr/>
          <p:nvPr/>
        </p:nvGrpSpPr>
        <p:grpSpPr>
          <a:xfrm>
            <a:off x="35495" y="1426869"/>
            <a:ext cx="3312369" cy="3442291"/>
            <a:chOff x="71230" y="1570885"/>
            <a:chExt cx="4225720" cy="5147182"/>
          </a:xfrm>
        </p:grpSpPr>
        <p:pic>
          <p:nvPicPr>
            <p:cNvPr id="5" name="Imagen 4" descr="Figura 3 Abp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486" y="4542782"/>
              <a:ext cx="3950056" cy="2163517"/>
            </a:xfrm>
            <a:prstGeom prst="rect">
              <a:avLst/>
            </a:prstGeom>
          </p:spPr>
        </p:pic>
        <p:grpSp>
          <p:nvGrpSpPr>
            <p:cNvPr id="19" name="Agrupar 18"/>
            <p:cNvGrpSpPr/>
            <p:nvPr/>
          </p:nvGrpSpPr>
          <p:grpSpPr>
            <a:xfrm>
              <a:off x="210485" y="2482671"/>
              <a:ext cx="3950057" cy="1809218"/>
              <a:chOff x="218848" y="4477801"/>
              <a:chExt cx="4613299" cy="2329158"/>
            </a:xfrm>
          </p:grpSpPr>
          <p:pic>
            <p:nvPicPr>
              <p:cNvPr id="4" name="Imagen 3"/>
              <p:cNvPicPr>
                <a:picLocks noChangeAspect="1"/>
              </p:cNvPicPr>
              <p:nvPr/>
            </p:nvPicPr>
            <p:blipFill rotWithShape="1">
              <a:blip r:embed="rId5"/>
              <a:srcRect l="2791" t="56312" r="43348"/>
              <a:stretch/>
            </p:blipFill>
            <p:spPr>
              <a:xfrm>
                <a:off x="218848" y="4946007"/>
                <a:ext cx="4613299" cy="1860952"/>
              </a:xfrm>
              <a:prstGeom prst="rect">
                <a:avLst/>
              </a:prstGeom>
            </p:spPr>
          </p:pic>
          <p:sp>
            <p:nvSpPr>
              <p:cNvPr id="2" name="Rectángulo 1"/>
              <p:cNvSpPr/>
              <p:nvPr/>
            </p:nvSpPr>
            <p:spPr>
              <a:xfrm>
                <a:off x="487789" y="5104998"/>
                <a:ext cx="4344358" cy="1583765"/>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18" name="Agrupar 17"/>
              <p:cNvGrpSpPr/>
              <p:nvPr/>
            </p:nvGrpSpPr>
            <p:grpSpPr>
              <a:xfrm>
                <a:off x="1552760" y="4477801"/>
                <a:ext cx="3279387" cy="600552"/>
                <a:chOff x="5358127" y="3136640"/>
                <a:chExt cx="3279387" cy="600552"/>
              </a:xfrm>
            </p:grpSpPr>
            <p:sp>
              <p:nvSpPr>
                <p:cNvPr id="16" name="CuadroTexto 15"/>
                <p:cNvSpPr txBox="1"/>
                <p:nvPr/>
              </p:nvSpPr>
              <p:spPr>
                <a:xfrm rot="21310204">
                  <a:off x="6023784" y="3136640"/>
                  <a:ext cx="1587894" cy="303763"/>
                </a:xfrm>
                <a:prstGeom prst="rect">
                  <a:avLst/>
                </a:prstGeom>
                <a:noFill/>
              </p:spPr>
              <p:txBody>
                <a:bodyPr wrap="none" rtlCol="0">
                  <a:spAutoFit/>
                </a:bodyPr>
                <a:lstStyle/>
                <a:p>
                  <a:r>
                    <a:rPr lang="es-ES" sz="1200" dirty="0" smtClean="0"/>
                    <a:t>Concentración ABP1</a:t>
                  </a:r>
                  <a:endParaRPr lang="es-ES" sz="1200" dirty="0"/>
                </a:p>
              </p:txBody>
            </p:sp>
            <p:sp>
              <p:nvSpPr>
                <p:cNvPr id="17" name="Triángulo isósceles 16"/>
                <p:cNvSpPr/>
                <p:nvPr/>
              </p:nvSpPr>
              <p:spPr>
                <a:xfrm rot="16035306">
                  <a:off x="6864444" y="1964121"/>
                  <a:ext cx="266754" cy="3279387"/>
                </a:xfrm>
                <a:prstGeom prst="triangle">
                  <a:avLst/>
                </a:prstGeom>
                <a:gradFill flip="none" rotWithShape="1">
                  <a:gsLst>
                    <a:gs pos="0">
                      <a:schemeClr val="tx1">
                        <a:lumMod val="65000"/>
                        <a:lumOff val="35000"/>
                      </a:schemeClr>
                    </a:gs>
                    <a:gs pos="71000">
                      <a:srgbClr val="FFFFFF"/>
                    </a:gs>
                  </a:gsLst>
                  <a:lin ang="16200000" scaled="0"/>
                  <a:tileRect/>
                </a:gra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sp>
          <p:nvSpPr>
            <p:cNvPr id="22" name="Rectángulo 21"/>
            <p:cNvSpPr/>
            <p:nvPr/>
          </p:nvSpPr>
          <p:spPr>
            <a:xfrm>
              <a:off x="163095" y="1570885"/>
              <a:ext cx="4133855" cy="5147182"/>
            </a:xfrm>
            <a:prstGeom prst="rect">
              <a:avLst/>
            </a:prstGeom>
            <a:no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4" name="CuadroTexto 23"/>
            <p:cNvSpPr txBox="1"/>
            <p:nvPr/>
          </p:nvSpPr>
          <p:spPr>
            <a:xfrm>
              <a:off x="71230" y="1589841"/>
              <a:ext cx="2597415" cy="506232"/>
            </a:xfrm>
            <a:prstGeom prst="rect">
              <a:avLst/>
            </a:prstGeom>
            <a:noFill/>
          </p:spPr>
          <p:txBody>
            <a:bodyPr wrap="none" rtlCol="0">
              <a:spAutoFit/>
            </a:bodyPr>
            <a:lstStyle/>
            <a:p>
              <a:r>
                <a:rPr lang="es-ES" sz="1600" dirty="0" smtClean="0"/>
                <a:t>Modelo en Drosophila</a:t>
              </a:r>
              <a:endParaRPr lang="es-ES" sz="1600" dirty="0"/>
            </a:p>
          </p:txBody>
        </p:sp>
        <p:pic>
          <p:nvPicPr>
            <p:cNvPr id="27" name="Imagen 26" descr="single-fruit-fly-drosophila-melanogaster-on-white-background-cropped.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0255" y="1635290"/>
              <a:ext cx="1438957" cy="799420"/>
            </a:xfrm>
            <a:prstGeom prst="rect">
              <a:avLst/>
            </a:prstGeom>
          </p:spPr>
        </p:pic>
      </p:grpSp>
      <p:grpSp>
        <p:nvGrpSpPr>
          <p:cNvPr id="7" name="Agrupar 6"/>
          <p:cNvGrpSpPr/>
          <p:nvPr/>
        </p:nvGrpSpPr>
        <p:grpSpPr>
          <a:xfrm>
            <a:off x="6076198" y="1398244"/>
            <a:ext cx="2939607" cy="3298275"/>
            <a:chOff x="4496740" y="1570885"/>
            <a:chExt cx="4493816" cy="5147182"/>
          </a:xfrm>
        </p:grpSpPr>
        <p:pic>
          <p:nvPicPr>
            <p:cNvPr id="20" name="Imagen 19" descr="Figura 4 Abp1.jpg"/>
            <p:cNvPicPr>
              <a:picLocks noChangeAspect="1"/>
            </p:cNvPicPr>
            <p:nvPr/>
          </p:nvPicPr>
          <p:blipFill rotWithShape="1">
            <a:blip r:embed="rId7">
              <a:extLst>
                <a:ext uri="{28A0092B-C50C-407E-A947-70E740481C1C}">
                  <a14:useLocalDpi xmlns:a14="http://schemas.microsoft.com/office/drawing/2010/main" val="0"/>
                </a:ext>
              </a:extLst>
            </a:blip>
            <a:srcRect t="-1" b="53460"/>
            <a:stretch/>
          </p:blipFill>
          <p:spPr>
            <a:xfrm>
              <a:off x="4563010" y="3162267"/>
              <a:ext cx="4426432" cy="1222383"/>
            </a:xfrm>
            <a:prstGeom prst="rect">
              <a:avLst/>
            </a:prstGeom>
          </p:spPr>
        </p:pic>
        <p:pic>
          <p:nvPicPr>
            <p:cNvPr id="21" name="Imagen 20" descr="Figura 4 Abp1.jpg"/>
            <p:cNvPicPr>
              <a:picLocks noChangeAspect="1"/>
            </p:cNvPicPr>
            <p:nvPr/>
          </p:nvPicPr>
          <p:blipFill rotWithShape="1">
            <a:blip r:embed="rId7">
              <a:extLst>
                <a:ext uri="{28A0092B-C50C-407E-A947-70E740481C1C}">
                  <a14:useLocalDpi xmlns:a14="http://schemas.microsoft.com/office/drawing/2010/main" val="0"/>
                </a:ext>
              </a:extLst>
            </a:blip>
            <a:srcRect t="47322" r="32493"/>
            <a:stretch/>
          </p:blipFill>
          <p:spPr>
            <a:xfrm>
              <a:off x="4563009" y="4668015"/>
              <a:ext cx="4427547" cy="2050052"/>
            </a:xfrm>
            <a:prstGeom prst="rect">
              <a:avLst/>
            </a:prstGeom>
          </p:spPr>
        </p:pic>
        <p:sp>
          <p:nvSpPr>
            <p:cNvPr id="23" name="Rectángulo 22"/>
            <p:cNvSpPr/>
            <p:nvPr/>
          </p:nvSpPr>
          <p:spPr>
            <a:xfrm>
              <a:off x="4496740" y="1570885"/>
              <a:ext cx="4493816" cy="5147182"/>
            </a:xfrm>
            <a:prstGeom prst="rect">
              <a:avLst/>
            </a:prstGeom>
            <a:no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6" name="CuadroTexto 25"/>
            <p:cNvSpPr txBox="1"/>
            <p:nvPr/>
          </p:nvSpPr>
          <p:spPr>
            <a:xfrm>
              <a:off x="4496740" y="1589840"/>
              <a:ext cx="2456734" cy="528336"/>
            </a:xfrm>
            <a:prstGeom prst="rect">
              <a:avLst/>
            </a:prstGeom>
            <a:noFill/>
          </p:spPr>
          <p:txBody>
            <a:bodyPr wrap="none" rtlCol="0">
              <a:spAutoFit/>
            </a:bodyPr>
            <a:lstStyle/>
            <a:p>
              <a:r>
                <a:rPr lang="es-ES" sz="1600" dirty="0" smtClean="0"/>
                <a:t>Modelo en Ratón</a:t>
              </a:r>
              <a:endParaRPr lang="es-ES" sz="1600" dirty="0"/>
            </a:p>
          </p:txBody>
        </p:sp>
        <p:pic>
          <p:nvPicPr>
            <p:cNvPr id="1028" name="Picture 4" descr="Image result for mouse la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66146" y="1637993"/>
              <a:ext cx="1857732" cy="124090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5" name="CuadroTexto 24"/>
          <p:cNvSpPr txBox="1"/>
          <p:nvPr/>
        </p:nvSpPr>
        <p:spPr>
          <a:xfrm>
            <a:off x="4139655" y="3049015"/>
            <a:ext cx="1066800" cy="523220"/>
          </a:xfrm>
          <a:prstGeom prst="rect">
            <a:avLst/>
          </a:prstGeom>
          <a:noFill/>
        </p:spPr>
        <p:txBody>
          <a:bodyPr wrap="square" rtlCol="0">
            <a:spAutoFit/>
          </a:bodyPr>
          <a:lstStyle/>
          <a:p>
            <a:pPr algn="ctr"/>
            <a:r>
              <a:rPr lang="es-ES" sz="2800" b="1" dirty="0" smtClean="0"/>
              <a:t>ABP1</a:t>
            </a:r>
            <a:endParaRPr lang="es-ES" sz="2800" b="1" dirty="0"/>
          </a:p>
        </p:txBody>
      </p:sp>
      <p:sp>
        <p:nvSpPr>
          <p:cNvPr id="28" name="CuadroTexto 27"/>
          <p:cNvSpPr txBox="1"/>
          <p:nvPr/>
        </p:nvSpPr>
        <p:spPr>
          <a:xfrm>
            <a:off x="3383633" y="1707430"/>
            <a:ext cx="2656797" cy="830997"/>
          </a:xfrm>
          <a:prstGeom prst="rect">
            <a:avLst/>
          </a:prstGeom>
          <a:noFill/>
        </p:spPr>
        <p:txBody>
          <a:bodyPr wrap="none" rtlCol="0">
            <a:spAutoFit/>
          </a:bodyPr>
          <a:lstStyle/>
          <a:p>
            <a:pPr algn="ctr"/>
            <a:r>
              <a:rPr lang="es-ES" sz="2800" b="1" dirty="0" smtClean="0"/>
              <a:t>PPYAWE</a:t>
            </a:r>
          </a:p>
          <a:p>
            <a:pPr algn="ctr"/>
            <a:r>
              <a:rPr lang="es-ES" sz="2000" dirty="0" smtClean="0"/>
              <a:t>Pro-Pro-</a:t>
            </a:r>
            <a:r>
              <a:rPr lang="es-ES" sz="2000" dirty="0" err="1"/>
              <a:t>T</a:t>
            </a:r>
            <a:r>
              <a:rPr lang="es-ES" sz="2000" dirty="0" err="1" smtClean="0"/>
              <a:t>yr</a:t>
            </a:r>
            <a:r>
              <a:rPr lang="es-ES" sz="2000" dirty="0" smtClean="0"/>
              <a:t>-Ala-</a:t>
            </a:r>
            <a:r>
              <a:rPr lang="es-ES" sz="2000" dirty="0" err="1"/>
              <a:t>T</a:t>
            </a:r>
            <a:r>
              <a:rPr lang="es-ES" sz="2000" dirty="0" err="1" smtClean="0"/>
              <a:t>rp</a:t>
            </a:r>
            <a:r>
              <a:rPr lang="es-ES" sz="2000" dirty="0" smtClean="0"/>
              <a:t>-</a:t>
            </a:r>
            <a:r>
              <a:rPr lang="es-ES" sz="2000" dirty="0" err="1"/>
              <a:t>G</a:t>
            </a:r>
            <a:r>
              <a:rPr lang="es-ES" sz="2000" dirty="0" err="1" smtClean="0"/>
              <a:t>lu</a:t>
            </a:r>
            <a:endParaRPr lang="es-ES" sz="2000" dirty="0"/>
          </a:p>
        </p:txBody>
      </p:sp>
      <p:cxnSp>
        <p:nvCxnSpPr>
          <p:cNvPr id="29" name="Conector recto de flecha 28"/>
          <p:cNvCxnSpPr/>
          <p:nvPr/>
        </p:nvCxnSpPr>
        <p:spPr>
          <a:xfrm>
            <a:off x="4712031" y="2479628"/>
            <a:ext cx="0" cy="6613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CuadroTexto 31"/>
          <p:cNvSpPr txBox="1"/>
          <p:nvPr/>
        </p:nvSpPr>
        <p:spPr>
          <a:xfrm>
            <a:off x="7631832" y="-12656"/>
            <a:ext cx="1512168" cy="369332"/>
          </a:xfrm>
          <a:prstGeom prst="rect">
            <a:avLst/>
          </a:prstGeom>
          <a:noFill/>
        </p:spPr>
        <p:txBody>
          <a:bodyPr wrap="square" rtlCol="0">
            <a:spAutoFit/>
          </a:bodyPr>
          <a:lstStyle/>
          <a:p>
            <a:r>
              <a:rPr lang="es-ES" dirty="0" smtClean="0"/>
              <a:t>Introducción</a:t>
            </a:r>
            <a:endParaRPr lang="es-ES" dirty="0"/>
          </a:p>
        </p:txBody>
      </p:sp>
      <p:sp>
        <p:nvSpPr>
          <p:cNvPr id="11" name="Rectángulo 10"/>
          <p:cNvSpPr/>
          <p:nvPr/>
        </p:nvSpPr>
        <p:spPr>
          <a:xfrm>
            <a:off x="3429539" y="4137840"/>
            <a:ext cx="2582621" cy="272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3470142" y="4077072"/>
            <a:ext cx="1389890" cy="584775"/>
          </a:xfrm>
          <a:prstGeom prst="rect">
            <a:avLst/>
          </a:prstGeom>
          <a:noFill/>
        </p:spPr>
        <p:txBody>
          <a:bodyPr wrap="square" rtlCol="0">
            <a:spAutoFit/>
          </a:bodyPr>
          <a:lstStyle/>
          <a:p>
            <a:r>
              <a:rPr lang="es-ES" sz="1600" dirty="0" smtClean="0"/>
              <a:t>Modelo en células DM1</a:t>
            </a:r>
            <a:endParaRPr lang="es-ES" sz="1600" dirty="0"/>
          </a:p>
        </p:txBody>
      </p:sp>
      <p:pic>
        <p:nvPicPr>
          <p:cNvPr id="13" name="Imagen 12"/>
          <p:cNvPicPr>
            <a:picLocks noChangeAspect="1"/>
          </p:cNvPicPr>
          <p:nvPr/>
        </p:nvPicPr>
        <p:blipFill>
          <a:blip r:embed="rId9"/>
          <a:stretch>
            <a:fillRect/>
          </a:stretch>
        </p:blipFill>
        <p:spPr>
          <a:xfrm>
            <a:off x="3520449" y="4581128"/>
            <a:ext cx="2195393" cy="2022200"/>
          </a:xfrm>
          <a:prstGeom prst="rect">
            <a:avLst/>
          </a:prstGeom>
        </p:spPr>
      </p:pic>
      <p:pic>
        <p:nvPicPr>
          <p:cNvPr id="53" name="Imagen 52" descr="CNT Y DM1--.jpg"/>
          <p:cNvPicPr>
            <a:picLocks noChangeAspect="1"/>
          </p:cNvPicPr>
          <p:nvPr/>
        </p:nvPicPr>
        <p:blipFill rotWithShape="1">
          <a:blip r:embed="rId10" cstate="print">
            <a:grayscl/>
            <a:extLst>
              <a:ext uri="{BEBA8EAE-BF5A-486C-A8C5-ECC9F3942E4B}">
                <a14:imgProps xmlns:a14="http://schemas.microsoft.com/office/drawing/2010/main">
                  <a14:imgLayer r:embed="rId11">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50147"/>
          <a:stretch/>
        </p:blipFill>
        <p:spPr>
          <a:xfrm>
            <a:off x="5032617" y="4176083"/>
            <a:ext cx="825653" cy="621069"/>
          </a:xfrm>
          <a:prstGeom prst="rect">
            <a:avLst/>
          </a:prstGeom>
        </p:spPr>
      </p:pic>
      <p:sp>
        <p:nvSpPr>
          <p:cNvPr id="14" name="CuadroTexto 13"/>
          <p:cNvSpPr txBox="1"/>
          <p:nvPr/>
        </p:nvSpPr>
        <p:spPr>
          <a:xfrm>
            <a:off x="3501547" y="6200989"/>
            <a:ext cx="2510613" cy="646331"/>
          </a:xfrm>
          <a:prstGeom prst="rect">
            <a:avLst/>
          </a:prstGeom>
          <a:solidFill>
            <a:schemeClr val="bg1"/>
          </a:solidFill>
        </p:spPr>
        <p:txBody>
          <a:bodyPr wrap="square" rtlCol="0">
            <a:spAutoFit/>
          </a:bodyPr>
          <a:lstStyle/>
          <a:p>
            <a:r>
              <a:rPr lang="es-ES" dirty="0" smtClean="0">
                <a:solidFill>
                  <a:srgbClr val="C00000"/>
                </a:solidFill>
              </a:rPr>
              <a:t>-No penetra en el núcleo</a:t>
            </a:r>
          </a:p>
          <a:p>
            <a:r>
              <a:rPr lang="es-ES" dirty="0" smtClean="0">
                <a:solidFill>
                  <a:srgbClr val="C00000"/>
                </a:solidFill>
              </a:rPr>
              <a:t>-No se mejora el </a:t>
            </a:r>
            <a:r>
              <a:rPr lang="es-ES" dirty="0" err="1" smtClean="0">
                <a:solidFill>
                  <a:srgbClr val="C00000"/>
                </a:solidFill>
              </a:rPr>
              <a:t>splicing</a:t>
            </a:r>
            <a:endParaRPr lang="es-ES" dirty="0">
              <a:solidFill>
                <a:srgbClr val="C00000"/>
              </a:solidFill>
            </a:endParaRPr>
          </a:p>
        </p:txBody>
      </p:sp>
      <p:sp>
        <p:nvSpPr>
          <p:cNvPr id="15" name="CuadroTexto 14"/>
          <p:cNvSpPr txBox="1"/>
          <p:nvPr/>
        </p:nvSpPr>
        <p:spPr>
          <a:xfrm>
            <a:off x="6076198" y="5000660"/>
            <a:ext cx="3024452" cy="1200329"/>
          </a:xfrm>
          <a:prstGeom prst="rect">
            <a:avLst/>
          </a:prstGeom>
          <a:noFill/>
        </p:spPr>
        <p:txBody>
          <a:bodyPr wrap="square" rtlCol="0">
            <a:spAutoFit/>
          </a:bodyPr>
          <a:lstStyle/>
          <a:p>
            <a:r>
              <a:rPr lang="es-ES" dirty="0" smtClean="0">
                <a:solidFill>
                  <a:srgbClr val="C00000"/>
                </a:solidFill>
              </a:rPr>
              <a:t>-Sólo funciona por inyección intramuscular</a:t>
            </a:r>
          </a:p>
          <a:p>
            <a:r>
              <a:rPr lang="es-ES" dirty="0" smtClean="0">
                <a:solidFill>
                  <a:srgbClr val="C00000"/>
                </a:solidFill>
              </a:rPr>
              <a:t>-No difunde a otros músculos</a:t>
            </a:r>
          </a:p>
          <a:p>
            <a:r>
              <a:rPr lang="es-ES" dirty="0" smtClean="0">
                <a:solidFill>
                  <a:srgbClr val="C00000"/>
                </a:solidFill>
              </a:rPr>
              <a:t>-Ligera mejora del </a:t>
            </a:r>
            <a:r>
              <a:rPr lang="es-ES" dirty="0" err="1" smtClean="0">
                <a:solidFill>
                  <a:srgbClr val="C00000"/>
                </a:solidFill>
              </a:rPr>
              <a:t>splicing</a:t>
            </a:r>
            <a:endParaRPr lang="es-ES" dirty="0">
              <a:solidFill>
                <a:srgbClr val="C00000"/>
              </a:solidFill>
            </a:endParaRPr>
          </a:p>
        </p:txBody>
      </p:sp>
      <p:sp>
        <p:nvSpPr>
          <p:cNvPr id="54" name="CuadroTexto 53"/>
          <p:cNvSpPr txBox="1"/>
          <p:nvPr/>
        </p:nvSpPr>
        <p:spPr>
          <a:xfrm>
            <a:off x="395536" y="5085184"/>
            <a:ext cx="2592288" cy="646331"/>
          </a:xfrm>
          <a:prstGeom prst="rect">
            <a:avLst/>
          </a:prstGeom>
          <a:noFill/>
        </p:spPr>
        <p:txBody>
          <a:bodyPr wrap="square" rtlCol="0">
            <a:spAutoFit/>
          </a:bodyPr>
          <a:lstStyle/>
          <a:p>
            <a:r>
              <a:rPr lang="es-ES" dirty="0" smtClean="0">
                <a:solidFill>
                  <a:srgbClr val="C00000"/>
                </a:solidFill>
              </a:rPr>
              <a:t>Sólo mejoraba fenotipos administrado en larva</a:t>
            </a:r>
            <a:endParaRPr lang="es-ES" dirty="0">
              <a:solidFill>
                <a:srgbClr val="C00000"/>
              </a:solidFill>
            </a:endParaRPr>
          </a:p>
        </p:txBody>
      </p:sp>
    </p:spTree>
    <p:extLst>
      <p:ext uri="{BB962C8B-B14F-4D97-AF65-F5344CB8AC3E}">
        <p14:creationId xmlns:p14="http://schemas.microsoft.com/office/powerpoint/2010/main" val="34414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11" grpId="0" animBg="1"/>
      <p:bldP spid="12" grpId="0"/>
      <p:bldP spid="14" grpId="0" animBg="1"/>
      <p:bldP spid="15"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19672" y="456858"/>
            <a:ext cx="6941583" cy="1143000"/>
          </a:xfrm>
        </p:spPr>
        <p:txBody>
          <a:bodyPr>
            <a:normAutofit fontScale="90000"/>
          </a:bodyPr>
          <a:lstStyle/>
          <a:p>
            <a:r>
              <a:rPr lang="es-ES" dirty="0" smtClean="0"/>
              <a:t>Síntesis de </a:t>
            </a:r>
            <a:r>
              <a:rPr lang="es-ES" dirty="0" err="1" smtClean="0"/>
              <a:t>hexapéptidos</a:t>
            </a:r>
            <a:r>
              <a:rPr lang="es-ES" dirty="0" smtClean="0"/>
              <a:t> derivados</a:t>
            </a:r>
            <a:endParaRPr lang="es-ES" dirty="0"/>
          </a:p>
        </p:txBody>
      </p:sp>
      <p:sp>
        <p:nvSpPr>
          <p:cNvPr id="10" name="CuadroTexto 9"/>
          <p:cNvSpPr txBox="1"/>
          <p:nvPr/>
        </p:nvSpPr>
        <p:spPr>
          <a:xfrm>
            <a:off x="7631832" y="-12656"/>
            <a:ext cx="1512168" cy="369332"/>
          </a:xfrm>
          <a:prstGeom prst="rect">
            <a:avLst/>
          </a:prstGeom>
          <a:noFill/>
        </p:spPr>
        <p:txBody>
          <a:bodyPr wrap="square" rtlCol="0">
            <a:spAutoFit/>
          </a:bodyPr>
          <a:lstStyle/>
          <a:p>
            <a:r>
              <a:rPr lang="es-ES" dirty="0"/>
              <a:t>R</a:t>
            </a:r>
            <a:r>
              <a:rPr lang="es-ES" dirty="0" smtClean="0"/>
              <a:t>esultados</a:t>
            </a:r>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3133043435"/>
              </p:ext>
            </p:extLst>
          </p:nvPr>
        </p:nvGraphicFramePr>
        <p:xfrm>
          <a:off x="323528" y="1410405"/>
          <a:ext cx="3241075" cy="5351500"/>
        </p:xfrm>
        <a:graphic>
          <a:graphicData uri="http://schemas.openxmlformats.org/drawingml/2006/table">
            <a:tbl>
              <a:tblPr firstRow="1" firstCol="1" bandRow="1">
                <a:tableStyleId>{5C22544A-7EE6-4342-B048-85BDC9FD1C3A}</a:tableStyleId>
              </a:tblPr>
              <a:tblGrid>
                <a:gridCol w="1082552">
                  <a:extLst>
                    <a:ext uri="{9D8B030D-6E8A-4147-A177-3AD203B41FA5}">
                      <a16:colId xmlns:a16="http://schemas.microsoft.com/office/drawing/2014/main" val="3033785321"/>
                    </a:ext>
                  </a:extLst>
                </a:gridCol>
                <a:gridCol w="2158523">
                  <a:extLst>
                    <a:ext uri="{9D8B030D-6E8A-4147-A177-3AD203B41FA5}">
                      <a16:colId xmlns:a16="http://schemas.microsoft.com/office/drawing/2014/main" val="385612326"/>
                    </a:ext>
                  </a:extLst>
                </a:gridCol>
              </a:tblGrid>
              <a:tr h="489940">
                <a:tc>
                  <a:txBody>
                    <a:bodyPr/>
                    <a:lstStyle/>
                    <a:p>
                      <a:pPr>
                        <a:spcAft>
                          <a:spcPts val="0"/>
                        </a:spcAft>
                      </a:pPr>
                      <a:r>
                        <a:rPr lang="es-ES" sz="900" dirty="0">
                          <a:effectLst/>
                        </a:rPr>
                        <a:t> </a:t>
                      </a:r>
                      <a:endParaRPr lang="es-ES" sz="1000" dirty="0">
                        <a:effectLst/>
                      </a:endParaRPr>
                    </a:p>
                    <a:p>
                      <a:pPr>
                        <a:spcAft>
                          <a:spcPts val="0"/>
                        </a:spcAft>
                      </a:pPr>
                      <a:r>
                        <a:rPr lang="es-ES" sz="900" dirty="0">
                          <a:effectLst/>
                        </a:rPr>
                        <a:t>Código</a:t>
                      </a:r>
                      <a:endParaRPr lang="es-ES" sz="1000" dirty="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900" dirty="0">
                          <a:effectLst/>
                        </a:rPr>
                        <a:t> </a:t>
                      </a:r>
                      <a:endParaRPr lang="es-ES" sz="1000" dirty="0">
                        <a:effectLst/>
                      </a:endParaRPr>
                    </a:p>
                    <a:p>
                      <a:pPr>
                        <a:spcAft>
                          <a:spcPts val="0"/>
                        </a:spcAft>
                      </a:pPr>
                      <a:r>
                        <a:rPr lang="es-ES" sz="900" dirty="0">
                          <a:effectLst/>
                        </a:rPr>
                        <a:t>Péptidos*</a:t>
                      </a:r>
                      <a:endParaRPr lang="es-ES" sz="1000" dirty="0">
                        <a:effectLst/>
                      </a:endParaRPr>
                    </a:p>
                    <a:p>
                      <a:pPr>
                        <a:spcAft>
                          <a:spcPts val="0"/>
                        </a:spcAft>
                      </a:pPr>
                      <a:r>
                        <a:rPr lang="es-ES" sz="900" dirty="0">
                          <a:effectLst/>
                        </a:rPr>
                        <a:t> </a:t>
                      </a:r>
                      <a:endParaRPr lang="es-ES" sz="10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228615436"/>
                  </a:ext>
                </a:extLst>
              </a:tr>
              <a:tr h="163313">
                <a:tc>
                  <a:txBody>
                    <a:bodyPr/>
                    <a:lstStyle/>
                    <a:p>
                      <a:pPr>
                        <a:spcAft>
                          <a:spcPts val="0"/>
                        </a:spcAft>
                      </a:pPr>
                      <a:r>
                        <a:rPr lang="es-ES" sz="900">
                          <a:effectLst/>
                        </a:rPr>
                        <a:t>1</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Ac-cpyaqe-NH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652588219"/>
                  </a:ext>
                </a:extLst>
              </a:tr>
              <a:tr h="163313">
                <a:tc>
                  <a:txBody>
                    <a:bodyPr/>
                    <a:lstStyle/>
                    <a:p>
                      <a:pPr>
                        <a:spcAft>
                          <a:spcPts val="0"/>
                        </a:spcAft>
                      </a:pPr>
                      <a:r>
                        <a:rPr lang="es-ES" sz="900">
                          <a:effectLst/>
                        </a:rPr>
                        <a:t>2</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Ac-cpyawe-NH</a:t>
                      </a:r>
                      <a:r>
                        <a:rPr lang="es-ES" sz="1100" baseline="-25000" dirty="0">
                          <a:effectLst/>
                        </a:rPr>
                        <a:t>2</a:t>
                      </a:r>
                      <a:r>
                        <a:rPr lang="es-ES" sz="1100" dirty="0">
                          <a:effectLst/>
                        </a:rPr>
                        <a:t>	</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517029708"/>
                  </a:ext>
                </a:extLst>
              </a:tr>
              <a:tr h="163313">
                <a:tc>
                  <a:txBody>
                    <a:bodyPr/>
                    <a:lstStyle/>
                    <a:p>
                      <a:pPr>
                        <a:spcAft>
                          <a:spcPts val="0"/>
                        </a:spcAft>
                      </a:pPr>
                      <a:r>
                        <a:rPr lang="es-ES" sz="900">
                          <a:effectLst/>
                        </a:rPr>
                        <a:t>3</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Ac-cpytqe-NH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953509734"/>
                  </a:ext>
                </a:extLst>
              </a:tr>
              <a:tr h="163313">
                <a:tc>
                  <a:txBody>
                    <a:bodyPr/>
                    <a:lstStyle/>
                    <a:p>
                      <a:pPr>
                        <a:spcAft>
                          <a:spcPts val="0"/>
                        </a:spcAft>
                      </a:pPr>
                      <a:r>
                        <a:rPr lang="es-ES" sz="900">
                          <a:effectLst/>
                        </a:rPr>
                        <a:t>4</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Ac-cpytwe-NH</a:t>
                      </a:r>
                      <a:r>
                        <a:rPr lang="es-ES" sz="1100" baseline="-25000" dirty="0">
                          <a:effectLst/>
                        </a:rPr>
                        <a:t>2</a:t>
                      </a:r>
                      <a:r>
                        <a:rPr lang="es-ES" sz="1100" dirty="0">
                          <a:effectLst/>
                        </a:rPr>
                        <a:t>	</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726740296"/>
                  </a:ext>
                </a:extLst>
              </a:tr>
              <a:tr h="163313">
                <a:tc>
                  <a:txBody>
                    <a:bodyPr/>
                    <a:lstStyle/>
                    <a:p>
                      <a:pPr>
                        <a:spcAft>
                          <a:spcPts val="0"/>
                        </a:spcAft>
                      </a:pPr>
                      <a:r>
                        <a:rPr lang="es-ES" sz="900">
                          <a:effectLst/>
                        </a:rPr>
                        <a:t>5</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Ac-cqyaqe-NH</a:t>
                      </a:r>
                      <a:r>
                        <a:rPr lang="es-ES" sz="1100" baseline="-25000" dirty="0">
                          <a:effectLst/>
                        </a:rPr>
                        <a:t>2</a:t>
                      </a:r>
                      <a:r>
                        <a:rPr lang="es-ES" sz="1100" dirty="0">
                          <a:effectLst/>
                        </a:rPr>
                        <a:t>	</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634858941"/>
                  </a:ext>
                </a:extLst>
              </a:tr>
              <a:tr h="163313">
                <a:tc>
                  <a:txBody>
                    <a:bodyPr/>
                    <a:lstStyle/>
                    <a:p>
                      <a:pPr>
                        <a:spcAft>
                          <a:spcPts val="0"/>
                        </a:spcAft>
                      </a:pPr>
                      <a:r>
                        <a:rPr lang="es-ES" sz="900">
                          <a:effectLst/>
                        </a:rPr>
                        <a:t>6</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Ac-cqyawe-NH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401286394"/>
                  </a:ext>
                </a:extLst>
              </a:tr>
              <a:tr h="163313">
                <a:tc>
                  <a:txBody>
                    <a:bodyPr/>
                    <a:lstStyle/>
                    <a:p>
                      <a:pPr>
                        <a:spcAft>
                          <a:spcPts val="0"/>
                        </a:spcAft>
                      </a:pPr>
                      <a:r>
                        <a:rPr lang="es-ES" sz="900">
                          <a:effectLst/>
                        </a:rPr>
                        <a:t>7</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Ac-cqytqe-NH</a:t>
                      </a:r>
                      <a:r>
                        <a:rPr lang="es-ES" sz="1100" baseline="-25000" dirty="0">
                          <a:effectLst/>
                        </a:rPr>
                        <a:t>2</a:t>
                      </a:r>
                      <a:r>
                        <a:rPr lang="es-ES" sz="1100" dirty="0">
                          <a:effectLst/>
                        </a:rPr>
                        <a:t>	</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715223660"/>
                  </a:ext>
                </a:extLst>
              </a:tr>
              <a:tr h="163313">
                <a:tc>
                  <a:txBody>
                    <a:bodyPr/>
                    <a:lstStyle/>
                    <a:p>
                      <a:pPr>
                        <a:spcAft>
                          <a:spcPts val="0"/>
                        </a:spcAft>
                      </a:pPr>
                      <a:r>
                        <a:rPr lang="es-ES" sz="900">
                          <a:effectLst/>
                        </a:rPr>
                        <a:t>8</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Ac-cqytwe-NH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110620391"/>
                  </a:ext>
                </a:extLst>
              </a:tr>
              <a:tr h="163313">
                <a:tc>
                  <a:txBody>
                    <a:bodyPr/>
                    <a:lstStyle/>
                    <a:p>
                      <a:pPr>
                        <a:spcAft>
                          <a:spcPts val="0"/>
                        </a:spcAft>
                      </a:pPr>
                      <a:r>
                        <a:rPr lang="es-ES" sz="900">
                          <a:effectLst/>
                        </a:rPr>
                        <a:t>9</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Ac-ppyawe-NH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411370703"/>
                  </a:ext>
                </a:extLst>
              </a:tr>
              <a:tr h="163313">
                <a:tc>
                  <a:txBody>
                    <a:bodyPr/>
                    <a:lstStyle/>
                    <a:p>
                      <a:pPr>
                        <a:spcAft>
                          <a:spcPts val="0"/>
                        </a:spcAft>
                      </a:pPr>
                      <a:r>
                        <a:rPr lang="es-ES" sz="900">
                          <a:effectLst/>
                        </a:rPr>
                        <a:t>10</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Ac-ppytqe-NH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3463704"/>
                  </a:ext>
                </a:extLst>
              </a:tr>
              <a:tr h="163313">
                <a:tc>
                  <a:txBody>
                    <a:bodyPr/>
                    <a:lstStyle/>
                    <a:p>
                      <a:pPr>
                        <a:spcAft>
                          <a:spcPts val="0"/>
                        </a:spcAft>
                      </a:pPr>
                      <a:r>
                        <a:rPr lang="es-ES" sz="900">
                          <a:effectLst/>
                        </a:rPr>
                        <a:t>11</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a:effectLst/>
                        </a:rPr>
                        <a:t>Ac-pqyawe-NH</a:t>
                      </a:r>
                      <a:r>
                        <a:rPr lang="es-ES" sz="1100" baseline="-25000">
                          <a:effectLst/>
                        </a:rPr>
                        <a:t>2</a:t>
                      </a:r>
                      <a:endParaRPr lang="es-ES" sz="110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4146817828"/>
                  </a:ext>
                </a:extLst>
              </a:tr>
              <a:tr h="163313">
                <a:tc>
                  <a:txBody>
                    <a:bodyPr/>
                    <a:lstStyle/>
                    <a:p>
                      <a:pPr>
                        <a:spcAft>
                          <a:spcPts val="0"/>
                        </a:spcAft>
                      </a:pPr>
                      <a:r>
                        <a:rPr lang="es-ES" sz="900">
                          <a:effectLst/>
                        </a:rPr>
                        <a:t>12</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Ac-pqytqe-NH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170433393"/>
                  </a:ext>
                </a:extLst>
              </a:tr>
              <a:tr h="163313">
                <a:tc>
                  <a:txBody>
                    <a:bodyPr/>
                    <a:lstStyle/>
                    <a:p>
                      <a:pPr>
                        <a:spcAft>
                          <a:spcPts val="0"/>
                        </a:spcAft>
                      </a:pPr>
                      <a:r>
                        <a:rPr lang="es-ES" sz="900">
                          <a:effectLst/>
                        </a:rPr>
                        <a:t>13</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Ac-pqytwe-NH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4164282076"/>
                  </a:ext>
                </a:extLst>
              </a:tr>
              <a:tr h="163313">
                <a:tc>
                  <a:txBody>
                    <a:bodyPr/>
                    <a:lstStyle/>
                    <a:p>
                      <a:pPr>
                        <a:spcAft>
                          <a:spcPts val="0"/>
                        </a:spcAft>
                      </a:pPr>
                      <a:r>
                        <a:rPr lang="es-ES" sz="900">
                          <a:effectLst/>
                        </a:rPr>
                        <a:t>14</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Ac-ppytwe-NH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416381737"/>
                  </a:ext>
                </a:extLst>
              </a:tr>
              <a:tr h="163313">
                <a:tc>
                  <a:txBody>
                    <a:bodyPr/>
                    <a:lstStyle/>
                    <a:p>
                      <a:pPr>
                        <a:spcAft>
                          <a:spcPts val="0"/>
                        </a:spcAft>
                      </a:pPr>
                      <a:r>
                        <a:rPr lang="es-ES" sz="900">
                          <a:effectLst/>
                        </a:rPr>
                        <a:t>15</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Ac-ppyaqe-NH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339432285"/>
                  </a:ext>
                </a:extLst>
              </a:tr>
              <a:tr h="163313">
                <a:tc>
                  <a:txBody>
                    <a:bodyPr/>
                    <a:lstStyle/>
                    <a:p>
                      <a:pPr>
                        <a:spcAft>
                          <a:spcPts val="0"/>
                        </a:spcAft>
                      </a:pPr>
                      <a:r>
                        <a:rPr lang="es-ES" sz="900">
                          <a:effectLst/>
                        </a:rPr>
                        <a:t>16</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Ac-pqyaqe-NH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397310238"/>
                  </a:ext>
                </a:extLst>
              </a:tr>
              <a:tr h="163313">
                <a:tc>
                  <a:txBody>
                    <a:bodyPr/>
                    <a:lstStyle/>
                    <a:p>
                      <a:pPr>
                        <a:spcAft>
                          <a:spcPts val="0"/>
                        </a:spcAft>
                      </a:pPr>
                      <a:r>
                        <a:rPr lang="es-ES" sz="900">
                          <a:effectLst/>
                        </a:rPr>
                        <a:t>17</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Ac-ppyawr-NH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598897300"/>
                  </a:ext>
                </a:extLst>
              </a:tr>
              <a:tr h="163313">
                <a:tc>
                  <a:txBody>
                    <a:bodyPr/>
                    <a:lstStyle/>
                    <a:p>
                      <a:pPr>
                        <a:spcAft>
                          <a:spcPts val="0"/>
                        </a:spcAft>
                      </a:pPr>
                      <a:r>
                        <a:rPr lang="es-ES" sz="900">
                          <a:effectLst/>
                        </a:rPr>
                        <a:t>18</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a:effectLst/>
                        </a:rPr>
                        <a:t>Ac-ppyawk-NH</a:t>
                      </a:r>
                      <a:r>
                        <a:rPr lang="es-ES" sz="1100" baseline="-25000">
                          <a:effectLst/>
                        </a:rPr>
                        <a:t>2</a:t>
                      </a:r>
                      <a:endParaRPr lang="es-ES" sz="110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503263500"/>
                  </a:ext>
                </a:extLst>
              </a:tr>
              <a:tr h="163313">
                <a:tc>
                  <a:txBody>
                    <a:bodyPr/>
                    <a:lstStyle/>
                    <a:p>
                      <a:pPr>
                        <a:spcAft>
                          <a:spcPts val="0"/>
                        </a:spcAft>
                      </a:pPr>
                      <a:r>
                        <a:rPr lang="es-ES" sz="900">
                          <a:effectLst/>
                        </a:rPr>
                        <a:t>19</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Ac-GRKKRRQRRRppyawe-NH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419623329"/>
                  </a:ext>
                </a:extLst>
              </a:tr>
              <a:tr h="163313">
                <a:tc>
                  <a:txBody>
                    <a:bodyPr/>
                    <a:lstStyle/>
                    <a:p>
                      <a:pPr>
                        <a:spcAft>
                          <a:spcPts val="0"/>
                        </a:spcAft>
                      </a:pPr>
                      <a:r>
                        <a:rPr lang="es-ES" sz="900">
                          <a:effectLst/>
                        </a:rPr>
                        <a:t>20</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Ac-GRKKRRQRRRppyawr-NH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325639446"/>
                  </a:ext>
                </a:extLst>
              </a:tr>
              <a:tr h="163313">
                <a:tc>
                  <a:txBody>
                    <a:bodyPr/>
                    <a:lstStyle/>
                    <a:p>
                      <a:pPr>
                        <a:spcAft>
                          <a:spcPts val="0"/>
                        </a:spcAft>
                      </a:pPr>
                      <a:r>
                        <a:rPr lang="es-ES" sz="900">
                          <a:effectLst/>
                        </a:rPr>
                        <a:t>21</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a:t>
                      </a:r>
                      <a:r>
                        <a:rPr lang="es-ES" sz="1100" dirty="0" err="1">
                          <a:effectLst/>
                        </a:rPr>
                        <a:t>GRKKRRQRRRppyawk</a:t>
                      </a:r>
                      <a:r>
                        <a:rPr lang="es-ES" sz="1100" dirty="0">
                          <a:effectLst/>
                        </a:rPr>
                        <a:t>- 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777864367"/>
                  </a:ext>
                </a:extLst>
              </a:tr>
              <a:tr h="163313">
                <a:tc>
                  <a:txBody>
                    <a:bodyPr/>
                    <a:lstStyle/>
                    <a:p>
                      <a:pPr>
                        <a:spcAft>
                          <a:spcPts val="0"/>
                        </a:spcAft>
                      </a:pPr>
                      <a:r>
                        <a:rPr lang="es-ES" sz="900">
                          <a:effectLst/>
                        </a:rPr>
                        <a:t>22</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Ac-payawe-NH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68939496"/>
                  </a:ext>
                </a:extLst>
              </a:tr>
              <a:tr h="163313">
                <a:tc>
                  <a:txBody>
                    <a:bodyPr/>
                    <a:lstStyle/>
                    <a:p>
                      <a:pPr>
                        <a:spcAft>
                          <a:spcPts val="0"/>
                        </a:spcAft>
                      </a:pPr>
                      <a:r>
                        <a:rPr lang="es-ES" sz="900">
                          <a:effectLst/>
                        </a:rPr>
                        <a:t>23</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n-US" sz="1100" dirty="0">
                          <a:effectLst/>
                        </a:rPr>
                        <a:t>Ac-ppaawe-NH</a:t>
                      </a:r>
                      <a:r>
                        <a:rPr lang="en-US" sz="1100" baseline="-25000" dirty="0">
                          <a:effectLst/>
                        </a:rPr>
                        <a:t>2</a:t>
                      </a:r>
                      <a:r>
                        <a:rPr lang="en-US" sz="1100" dirty="0">
                          <a:effectLst/>
                        </a:rPr>
                        <a:t>	</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1361205114"/>
                  </a:ext>
                </a:extLst>
              </a:tr>
              <a:tr h="163313">
                <a:tc>
                  <a:txBody>
                    <a:bodyPr/>
                    <a:lstStyle/>
                    <a:p>
                      <a:pPr>
                        <a:spcAft>
                          <a:spcPts val="0"/>
                        </a:spcAft>
                      </a:pPr>
                      <a:r>
                        <a:rPr lang="es-ES" sz="900">
                          <a:effectLst/>
                        </a:rPr>
                        <a:t>24</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Ac-pphafk-NH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049439248"/>
                  </a:ext>
                </a:extLst>
              </a:tr>
              <a:tr h="163313">
                <a:tc>
                  <a:txBody>
                    <a:bodyPr/>
                    <a:lstStyle/>
                    <a:p>
                      <a:pPr>
                        <a:spcAft>
                          <a:spcPts val="0"/>
                        </a:spcAft>
                      </a:pPr>
                      <a:r>
                        <a:rPr lang="es-ES" sz="900">
                          <a:effectLst/>
                        </a:rPr>
                        <a:t>25</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Ac-payawk-NH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716902964"/>
                  </a:ext>
                </a:extLst>
              </a:tr>
              <a:tr h="163313">
                <a:tc>
                  <a:txBody>
                    <a:bodyPr/>
                    <a:lstStyle/>
                    <a:p>
                      <a:pPr>
                        <a:spcAft>
                          <a:spcPts val="0"/>
                        </a:spcAft>
                      </a:pPr>
                      <a:r>
                        <a:rPr lang="es-ES" sz="900">
                          <a:effectLst/>
                        </a:rPr>
                        <a:t>26 (SC1)</a:t>
                      </a:r>
                      <a:endParaRPr lang="es-ES" sz="90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tc>
                  <a:txBody>
                    <a:bodyPr/>
                    <a:lstStyle/>
                    <a:p>
                      <a:pPr>
                        <a:spcAft>
                          <a:spcPts val="0"/>
                        </a:spcAft>
                      </a:pPr>
                      <a:r>
                        <a:rPr lang="es-ES" sz="1100" dirty="0">
                          <a:effectLst/>
                        </a:rPr>
                        <a:t>Ac-pypaew-NH</a:t>
                      </a:r>
                      <a:r>
                        <a:rPr lang="es-ES" sz="1100" baseline="-25000" dirty="0">
                          <a:effectLst/>
                        </a:rPr>
                        <a:t>2</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499985640"/>
                  </a:ext>
                </a:extLst>
              </a:tr>
              <a:tr h="163313">
                <a:tc>
                  <a:txBody>
                    <a:bodyPr/>
                    <a:lstStyle/>
                    <a:p>
                      <a:pPr>
                        <a:spcAft>
                          <a:spcPts val="0"/>
                        </a:spcAft>
                      </a:pPr>
                      <a:r>
                        <a:rPr lang="es-ES" sz="900">
                          <a:effectLst/>
                        </a:rPr>
                        <a:t>27 (SC2)</a:t>
                      </a:r>
                      <a:endParaRPr lang="es-ES" sz="90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tc>
                  <a:txBody>
                    <a:bodyPr/>
                    <a:lstStyle/>
                    <a:p>
                      <a:pPr>
                        <a:spcAft>
                          <a:spcPts val="0"/>
                        </a:spcAft>
                      </a:pPr>
                      <a:r>
                        <a:rPr lang="es-ES" sz="1100" dirty="0">
                          <a:effectLst/>
                        </a:rPr>
                        <a:t>Ac-yppewa-NH</a:t>
                      </a:r>
                      <a:r>
                        <a:rPr lang="es-ES" sz="1100" baseline="-25000" dirty="0">
                          <a:effectLst/>
                        </a:rPr>
                        <a:t>2</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1572005730"/>
                  </a:ext>
                </a:extLst>
              </a:tr>
              <a:tr h="163313">
                <a:tc>
                  <a:txBody>
                    <a:bodyPr/>
                    <a:lstStyle/>
                    <a:p>
                      <a:pPr>
                        <a:spcAft>
                          <a:spcPts val="0"/>
                        </a:spcAft>
                      </a:pPr>
                      <a:r>
                        <a:rPr lang="es-ES" sz="900">
                          <a:effectLst/>
                        </a:rPr>
                        <a:t>28</a:t>
                      </a:r>
                      <a:endParaRPr lang="es-ES" sz="90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tc>
                  <a:txBody>
                    <a:bodyPr/>
                    <a:lstStyle/>
                    <a:p>
                      <a:pPr>
                        <a:spcAft>
                          <a:spcPts val="0"/>
                        </a:spcAft>
                      </a:pPr>
                      <a:r>
                        <a:rPr lang="en-US" sz="1100" dirty="0">
                          <a:effectLst/>
                        </a:rPr>
                        <a:t>Rho-ppyawe-NH</a:t>
                      </a:r>
                      <a:r>
                        <a:rPr lang="en-US" sz="1100" baseline="-25000" dirty="0">
                          <a:effectLst/>
                        </a:rPr>
                        <a:t>2</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3918930955"/>
                  </a:ext>
                </a:extLst>
              </a:tr>
              <a:tr h="163313">
                <a:tc>
                  <a:txBody>
                    <a:bodyPr/>
                    <a:lstStyle/>
                    <a:p>
                      <a:pPr>
                        <a:spcAft>
                          <a:spcPts val="0"/>
                        </a:spcAft>
                      </a:pPr>
                      <a:r>
                        <a:rPr lang="es-ES" sz="900">
                          <a:effectLst/>
                        </a:rPr>
                        <a:t>29</a:t>
                      </a:r>
                      <a:endParaRPr lang="es-ES" sz="90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tc>
                  <a:txBody>
                    <a:bodyPr/>
                    <a:lstStyle/>
                    <a:p>
                      <a:pPr>
                        <a:spcAft>
                          <a:spcPts val="0"/>
                        </a:spcAft>
                      </a:pPr>
                      <a:r>
                        <a:rPr lang="en-US" sz="1100" dirty="0">
                          <a:effectLst/>
                        </a:rPr>
                        <a:t>Abp1-peptoide</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2080105165"/>
                  </a:ext>
                </a:extLst>
              </a:tr>
            </a:tbl>
          </a:graphicData>
        </a:graphic>
      </p:graphicFrame>
      <p:sp>
        <p:nvSpPr>
          <p:cNvPr id="13" name="Elipse 12"/>
          <p:cNvSpPr/>
          <p:nvPr/>
        </p:nvSpPr>
        <p:spPr>
          <a:xfrm>
            <a:off x="6390711" y="5648073"/>
            <a:ext cx="1241121" cy="987676"/>
          </a:xfrm>
          <a:prstGeom prst="ellipse">
            <a:avLst/>
          </a:prstGeom>
          <a:blipFill rotWithShape="1">
            <a:blip r:embed="rId2"/>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Elipse 13"/>
          <p:cNvSpPr/>
          <p:nvPr/>
        </p:nvSpPr>
        <p:spPr>
          <a:xfrm>
            <a:off x="7745057" y="5681684"/>
            <a:ext cx="1370358" cy="987676"/>
          </a:xfrm>
          <a:prstGeom prst="ellipse">
            <a:avLst/>
          </a:prstGeom>
          <a:blipFill rotWithShape="1">
            <a:blip r:embed="rId3"/>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6" name="Agrupar 16"/>
          <p:cNvGrpSpPr/>
          <p:nvPr/>
        </p:nvGrpSpPr>
        <p:grpSpPr>
          <a:xfrm>
            <a:off x="5434054" y="1548285"/>
            <a:ext cx="1404772" cy="1358834"/>
            <a:chOff x="3446357" y="636272"/>
            <a:chExt cx="2393510" cy="2303791"/>
          </a:xfrm>
        </p:grpSpPr>
        <p:sp>
          <p:nvSpPr>
            <p:cNvPr id="17" name="CuadroTexto 16"/>
            <p:cNvSpPr txBox="1"/>
            <p:nvPr/>
          </p:nvSpPr>
          <p:spPr>
            <a:xfrm>
              <a:off x="3446357" y="1844262"/>
              <a:ext cx="2393510" cy="1095801"/>
            </a:xfrm>
            <a:prstGeom prst="rect">
              <a:avLst/>
            </a:prstGeom>
            <a:solidFill>
              <a:srgbClr val="800000">
                <a:alpha val="30000"/>
              </a:srgbClr>
            </a:solidFill>
            <a:ln w="12700">
              <a:solidFill>
                <a:srgbClr val="800000"/>
              </a:solidFill>
            </a:ln>
          </p:spPr>
          <p:txBody>
            <a:bodyPr wrap="square" rtlCol="0">
              <a:spAutoFit/>
            </a:bodyPr>
            <a:lstStyle/>
            <a:p>
              <a:pPr algn="ctr"/>
              <a:r>
                <a:rPr lang="es-ES" sz="1200" dirty="0" smtClean="0"/>
                <a:t>Estudio </a:t>
              </a:r>
            </a:p>
            <a:p>
              <a:pPr algn="ctr"/>
              <a:r>
                <a:rPr lang="es-ES" sz="1200" dirty="0" smtClean="0"/>
                <a:t>características biofísicas</a:t>
              </a:r>
            </a:p>
          </p:txBody>
        </p:sp>
        <p:pic>
          <p:nvPicPr>
            <p:cNvPr id="18" name="Imagen 17"/>
            <p:cNvPicPr>
              <a:picLocks noChangeAspect="1"/>
            </p:cNvPicPr>
            <p:nvPr/>
          </p:nvPicPr>
          <p:blipFill rotWithShape="1">
            <a:blip r:embed="rId4"/>
            <a:srcRect l="8892" t="14329" r="7312" b="17740"/>
            <a:stretch/>
          </p:blipFill>
          <p:spPr>
            <a:xfrm>
              <a:off x="3471034" y="636272"/>
              <a:ext cx="2355539" cy="1237341"/>
            </a:xfrm>
            <a:prstGeom prst="rect">
              <a:avLst/>
            </a:prstGeom>
            <a:ln w="12700">
              <a:solidFill>
                <a:srgbClr val="800000"/>
              </a:solidFill>
            </a:ln>
          </p:spPr>
        </p:pic>
      </p:grpSp>
      <p:grpSp>
        <p:nvGrpSpPr>
          <p:cNvPr id="20" name="Grupo 19"/>
          <p:cNvGrpSpPr/>
          <p:nvPr/>
        </p:nvGrpSpPr>
        <p:grpSpPr>
          <a:xfrm>
            <a:off x="3779912" y="1548283"/>
            <a:ext cx="1512168" cy="1376661"/>
            <a:chOff x="5942194" y="1548284"/>
            <a:chExt cx="1432412" cy="1286148"/>
          </a:xfrm>
        </p:grpSpPr>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5856" y="1548284"/>
              <a:ext cx="1428750" cy="828675"/>
            </a:xfrm>
            <a:prstGeom prst="rect">
              <a:avLst/>
            </a:prstGeom>
            <a:ln>
              <a:solidFill>
                <a:schemeClr val="tx1"/>
              </a:solidFill>
            </a:ln>
          </p:spPr>
        </p:pic>
        <p:sp>
          <p:nvSpPr>
            <p:cNvPr id="19" name="CuadroTexto 18"/>
            <p:cNvSpPr txBox="1"/>
            <p:nvPr/>
          </p:nvSpPr>
          <p:spPr>
            <a:xfrm>
              <a:off x="5942194" y="2372767"/>
              <a:ext cx="1428482" cy="461665"/>
            </a:xfrm>
            <a:prstGeom prst="rect">
              <a:avLst/>
            </a:prstGeom>
            <a:noFill/>
            <a:ln>
              <a:solidFill>
                <a:schemeClr val="tx1"/>
              </a:solidFill>
            </a:ln>
          </p:spPr>
          <p:txBody>
            <a:bodyPr wrap="square" rtlCol="0">
              <a:spAutoFit/>
            </a:bodyPr>
            <a:lstStyle/>
            <a:p>
              <a:pPr algn="ctr"/>
              <a:r>
                <a:rPr lang="es-ES" sz="1200" dirty="0" smtClean="0"/>
                <a:t>Síntesis química de péptidos</a:t>
              </a:r>
              <a:endParaRPr lang="es-ES" sz="1200" dirty="0"/>
            </a:p>
          </p:txBody>
        </p:sp>
      </p:grpSp>
      <p:grpSp>
        <p:nvGrpSpPr>
          <p:cNvPr id="21" name="Agrupar 1"/>
          <p:cNvGrpSpPr/>
          <p:nvPr/>
        </p:nvGrpSpPr>
        <p:grpSpPr>
          <a:xfrm>
            <a:off x="7282610" y="1559492"/>
            <a:ext cx="1493954" cy="1347628"/>
            <a:chOff x="3300790" y="-1437859"/>
            <a:chExt cx="1771510" cy="1829257"/>
          </a:xfrm>
        </p:grpSpPr>
        <p:sp>
          <p:nvSpPr>
            <p:cNvPr id="22" name="CuadroTexto 21"/>
            <p:cNvSpPr txBox="1"/>
            <p:nvPr/>
          </p:nvSpPr>
          <p:spPr>
            <a:xfrm>
              <a:off x="3300790" y="-180292"/>
              <a:ext cx="1771510" cy="571690"/>
            </a:xfrm>
            <a:prstGeom prst="rect">
              <a:avLst/>
            </a:prstGeom>
            <a:solidFill>
              <a:schemeClr val="tx2">
                <a:lumMod val="60000"/>
                <a:lumOff val="40000"/>
                <a:alpha val="30000"/>
              </a:schemeClr>
            </a:solidFill>
            <a:ln w="12700">
              <a:solidFill>
                <a:schemeClr val="tx2">
                  <a:lumMod val="60000"/>
                  <a:lumOff val="40000"/>
                </a:schemeClr>
              </a:solidFill>
            </a:ln>
          </p:spPr>
          <p:txBody>
            <a:bodyPr wrap="square" rtlCol="0">
              <a:spAutoFit/>
            </a:bodyPr>
            <a:lstStyle/>
            <a:p>
              <a:pPr algn="ctr"/>
              <a:r>
                <a:rPr lang="es-ES" sz="1200" dirty="0" smtClean="0"/>
                <a:t>Química </a:t>
              </a:r>
            </a:p>
            <a:p>
              <a:pPr algn="ctr"/>
              <a:r>
                <a:rPr lang="es-ES" sz="1200" dirty="0" smtClean="0"/>
                <a:t>Computacional</a:t>
              </a:r>
            </a:p>
          </p:txBody>
        </p:sp>
        <p:pic>
          <p:nvPicPr>
            <p:cNvPr id="23" name="Imagen 22"/>
            <p:cNvPicPr>
              <a:picLocks noChangeAspect="1"/>
            </p:cNvPicPr>
            <p:nvPr/>
          </p:nvPicPr>
          <p:blipFill>
            <a:blip r:embed="rId6"/>
            <a:stretch>
              <a:fillRect/>
            </a:stretch>
          </p:blipFill>
          <p:spPr>
            <a:xfrm>
              <a:off x="3300790" y="-1437859"/>
              <a:ext cx="1765434" cy="1248083"/>
            </a:xfrm>
            <a:prstGeom prst="rect">
              <a:avLst/>
            </a:prstGeom>
            <a:ln w="12700">
              <a:solidFill>
                <a:schemeClr val="tx2">
                  <a:lumMod val="60000"/>
                  <a:lumOff val="40000"/>
                </a:schemeClr>
              </a:solidFill>
            </a:ln>
          </p:spPr>
        </p:pic>
      </p:grpSp>
      <p:sp>
        <p:nvSpPr>
          <p:cNvPr id="26" name="AutoShape 2" descr="Resultado de imagen de universidad de valenci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8" name="Elipse 27"/>
          <p:cNvSpPr/>
          <p:nvPr/>
        </p:nvSpPr>
        <p:spPr>
          <a:xfrm>
            <a:off x="1187624" y="3212976"/>
            <a:ext cx="1296144" cy="216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Agrupar 20"/>
          <p:cNvGrpSpPr/>
          <p:nvPr/>
        </p:nvGrpSpPr>
        <p:grpSpPr>
          <a:xfrm>
            <a:off x="3751703" y="3321315"/>
            <a:ext cx="2677519" cy="1682777"/>
            <a:chOff x="0" y="3178078"/>
            <a:chExt cx="4931119" cy="3301280"/>
          </a:xfrm>
        </p:grpSpPr>
        <p:grpSp>
          <p:nvGrpSpPr>
            <p:cNvPr id="30" name="Agrupar 6"/>
            <p:cNvGrpSpPr/>
            <p:nvPr/>
          </p:nvGrpSpPr>
          <p:grpSpPr>
            <a:xfrm>
              <a:off x="0" y="3178078"/>
              <a:ext cx="4931119" cy="3301280"/>
              <a:chOff x="3273260" y="4410736"/>
              <a:chExt cx="3168298" cy="2212533"/>
            </a:xfrm>
          </p:grpSpPr>
          <p:pic>
            <p:nvPicPr>
              <p:cNvPr id="32" name="Picture 4"/>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3260" y="4410736"/>
                <a:ext cx="3168298" cy="2212533"/>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E7E6E6">
                          <a:alpha val="74998"/>
                        </a:srgbClr>
                      </a:outerShdw>
                    </a:effectLst>
                  </a14:hiddenEffects>
                </a:ext>
              </a:extLst>
            </p:spPr>
          </p:pic>
          <p:cxnSp>
            <p:nvCxnSpPr>
              <p:cNvPr id="33" name="33 Conector recto de flecha"/>
              <p:cNvCxnSpPr>
                <a:cxnSpLocks noChangeShapeType="1"/>
              </p:cNvCxnSpPr>
              <p:nvPr/>
            </p:nvCxnSpPr>
            <p:spPr bwMode="auto">
              <a:xfrm>
                <a:off x="4087812" y="4909951"/>
                <a:ext cx="0" cy="179972"/>
              </a:xfrm>
              <a:prstGeom prst="straightConnector1">
                <a:avLst/>
              </a:prstGeom>
              <a:noFill/>
              <a:ln w="9525">
                <a:solidFill>
                  <a:srgbClr val="5B9BD5"/>
                </a:solidFill>
                <a:miter lim="800000"/>
                <a:headEnd type="none" w="sm" len="med"/>
                <a:tailEnd type="arrow" w="sm" len="sm"/>
              </a:ln>
              <a:extLst>
                <a:ext uri="{909E8E84-426E-40dd-AFC4-6F175D3DCCD1}">
                  <a14:hiddenFill xmlns="" xmlns:a14="http://schemas.microsoft.com/office/drawing/2010/main">
                    <a:noFill/>
                  </a14:hiddenFill>
                </a:ext>
              </a:extLst>
            </p:spPr>
          </p:cxnSp>
          <p:cxnSp>
            <p:nvCxnSpPr>
              <p:cNvPr id="34" name="37 Conector recto de flecha"/>
              <p:cNvCxnSpPr>
                <a:cxnSpLocks noChangeShapeType="1"/>
              </p:cNvCxnSpPr>
              <p:nvPr/>
            </p:nvCxnSpPr>
            <p:spPr bwMode="auto">
              <a:xfrm>
                <a:off x="4178323" y="4909951"/>
                <a:ext cx="0" cy="179972"/>
              </a:xfrm>
              <a:prstGeom prst="straightConnector1">
                <a:avLst/>
              </a:prstGeom>
              <a:noFill/>
              <a:ln w="9525">
                <a:solidFill>
                  <a:srgbClr val="5B9BD5"/>
                </a:solidFill>
                <a:miter lim="800000"/>
                <a:headEnd type="none" w="sm" len="med"/>
                <a:tailEnd type="arrow" w="sm" len="sm"/>
              </a:ln>
              <a:extLst>
                <a:ext uri="{909E8E84-426E-40dd-AFC4-6F175D3DCCD1}">
                  <a14:hiddenFill xmlns="" xmlns:a14="http://schemas.microsoft.com/office/drawing/2010/main">
                    <a:noFill/>
                  </a14:hiddenFill>
                </a:ext>
              </a:extLst>
            </p:spPr>
          </p:cxnSp>
          <p:cxnSp>
            <p:nvCxnSpPr>
              <p:cNvPr id="35" name="38 Conector recto de flecha"/>
              <p:cNvCxnSpPr>
                <a:cxnSpLocks noChangeShapeType="1"/>
              </p:cNvCxnSpPr>
              <p:nvPr/>
            </p:nvCxnSpPr>
            <p:spPr bwMode="auto">
              <a:xfrm>
                <a:off x="5164238" y="5371841"/>
                <a:ext cx="0" cy="179972"/>
              </a:xfrm>
              <a:prstGeom prst="straightConnector1">
                <a:avLst/>
              </a:prstGeom>
              <a:noFill/>
              <a:ln w="9525">
                <a:solidFill>
                  <a:srgbClr val="5B9BD5"/>
                </a:solidFill>
                <a:miter lim="800000"/>
                <a:headEnd type="none" w="sm" len="med"/>
                <a:tailEnd type="arrow" w="sm" len="sm"/>
              </a:ln>
              <a:extLst>
                <a:ext uri="{909E8E84-426E-40dd-AFC4-6F175D3DCCD1}">
                  <a14:hiddenFill xmlns="" xmlns:a14="http://schemas.microsoft.com/office/drawing/2010/main">
                    <a:noFill/>
                  </a14:hiddenFill>
                </a:ext>
              </a:extLst>
            </p:spPr>
          </p:cxnSp>
          <p:cxnSp>
            <p:nvCxnSpPr>
              <p:cNvPr id="36" name="39 Conector recto de flecha"/>
              <p:cNvCxnSpPr>
                <a:cxnSpLocks noChangeShapeType="1"/>
              </p:cNvCxnSpPr>
              <p:nvPr/>
            </p:nvCxnSpPr>
            <p:spPr bwMode="auto">
              <a:xfrm>
                <a:off x="5259497" y="5419458"/>
                <a:ext cx="0" cy="179972"/>
              </a:xfrm>
              <a:prstGeom prst="straightConnector1">
                <a:avLst/>
              </a:prstGeom>
              <a:noFill/>
              <a:ln w="9525">
                <a:solidFill>
                  <a:srgbClr val="5B9BD5"/>
                </a:solidFill>
                <a:miter lim="800000"/>
                <a:headEnd type="none" w="sm" len="med"/>
                <a:tailEnd type="arrow" w="sm" len="sm"/>
              </a:ln>
              <a:extLst>
                <a:ext uri="{909E8E84-426E-40dd-AFC4-6F175D3DCCD1}">
                  <a14:hiddenFill xmlns="" xmlns:a14="http://schemas.microsoft.com/office/drawing/2010/main">
                    <a:noFill/>
                  </a14:hiddenFill>
                </a:ext>
              </a:extLst>
            </p:spPr>
          </p:cxnSp>
          <p:cxnSp>
            <p:nvCxnSpPr>
              <p:cNvPr id="37" name="40 Conector recto de flecha"/>
              <p:cNvCxnSpPr>
                <a:cxnSpLocks noChangeShapeType="1"/>
              </p:cNvCxnSpPr>
              <p:nvPr/>
            </p:nvCxnSpPr>
            <p:spPr bwMode="auto">
              <a:xfrm>
                <a:off x="5488118" y="5071851"/>
                <a:ext cx="0" cy="179972"/>
              </a:xfrm>
              <a:prstGeom prst="straightConnector1">
                <a:avLst/>
              </a:prstGeom>
              <a:noFill/>
              <a:ln w="9525">
                <a:solidFill>
                  <a:srgbClr val="5B9BD5"/>
                </a:solidFill>
                <a:miter lim="800000"/>
                <a:headEnd type="none" w="sm" len="med"/>
                <a:tailEnd type="arrow" w="sm" len="sm"/>
              </a:ln>
              <a:extLst>
                <a:ext uri="{909E8E84-426E-40dd-AFC4-6F175D3DCCD1}">
                  <a14:hiddenFill xmlns="" xmlns:a14="http://schemas.microsoft.com/office/drawing/2010/main">
                    <a:noFill/>
                  </a14:hiddenFill>
                </a:ext>
              </a:extLst>
            </p:spPr>
          </p:cxnSp>
          <p:cxnSp>
            <p:nvCxnSpPr>
              <p:cNvPr id="38" name="41 Conector recto de flecha"/>
              <p:cNvCxnSpPr>
                <a:cxnSpLocks noChangeShapeType="1"/>
              </p:cNvCxnSpPr>
              <p:nvPr/>
            </p:nvCxnSpPr>
            <p:spPr bwMode="auto">
              <a:xfrm>
                <a:off x="5597667" y="5148039"/>
                <a:ext cx="0" cy="179972"/>
              </a:xfrm>
              <a:prstGeom prst="straightConnector1">
                <a:avLst/>
              </a:prstGeom>
              <a:noFill/>
              <a:ln w="9525">
                <a:solidFill>
                  <a:srgbClr val="5B9BD5"/>
                </a:solidFill>
                <a:miter lim="800000"/>
                <a:headEnd type="none" w="sm" len="med"/>
                <a:tailEnd type="arrow" w="sm" len="sm"/>
              </a:ln>
              <a:extLst>
                <a:ext uri="{909E8E84-426E-40dd-AFC4-6F175D3DCCD1}">
                  <a14:hiddenFill xmlns="" xmlns:a14="http://schemas.microsoft.com/office/drawing/2010/main">
                    <a:noFill/>
                  </a14:hiddenFill>
                </a:ext>
              </a:extLst>
            </p:spPr>
          </p:cxnSp>
          <p:sp>
            <p:nvSpPr>
              <p:cNvPr id="39" name="34 CuadroTexto"/>
              <p:cNvSpPr txBox="1">
                <a:spLocks noChangeArrowheads="1"/>
              </p:cNvSpPr>
              <p:nvPr/>
            </p:nvSpPr>
            <p:spPr bwMode="auto">
              <a:xfrm>
                <a:off x="3839713" y="4460696"/>
                <a:ext cx="1690529" cy="215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ES" sz="800" b="0" i="0" u="none" strike="noStrike" cap="none" normalizeH="0" baseline="0" dirty="0">
                    <a:ln>
                      <a:noFill/>
                    </a:ln>
                    <a:solidFill>
                      <a:srgbClr val="FF0000"/>
                    </a:solidFill>
                    <a:effectLst/>
                    <a:latin typeface="Calibri" charset="0"/>
                    <a:ea typeface="ＭＳ Ｐゴシック" charset="0"/>
                  </a:rPr>
                  <a:t>PPYAWE + RNA 60 </a:t>
                </a:r>
                <a:r>
                  <a:rPr kumimoji="0" lang="es-ES" sz="800" b="0" i="0" u="none" strike="noStrike" cap="none" normalizeH="0" baseline="0" dirty="0" err="1">
                    <a:ln>
                      <a:noFill/>
                    </a:ln>
                    <a:solidFill>
                      <a:srgbClr val="FF0000"/>
                    </a:solidFill>
                    <a:effectLst/>
                    <a:latin typeface="Calibri" charset="0"/>
                    <a:ea typeface="ＭＳ Ｐゴシック" charset="0"/>
                  </a:rPr>
                  <a:t>Peptide:RNA</a:t>
                </a:r>
                <a:r>
                  <a:rPr kumimoji="0" lang="es-ES" sz="800" b="0" i="0" u="none" strike="noStrike" cap="none" normalizeH="0" baseline="0" dirty="0">
                    <a:ln>
                      <a:noFill/>
                    </a:ln>
                    <a:solidFill>
                      <a:srgbClr val="FF0000"/>
                    </a:solidFill>
                    <a:effectLst/>
                    <a:latin typeface="Calibri" charset="0"/>
                    <a:ea typeface="ＭＳ Ｐゴシック" charset="0"/>
                  </a:rPr>
                  <a:t> 25:1</a:t>
                </a:r>
                <a:endParaRPr kumimoji="0" lang="es-ES" sz="2400" b="0" i="0" u="none" strike="noStrike" cap="none" normalizeH="0" baseline="0" dirty="0">
                  <a:ln>
                    <a:noFill/>
                  </a:ln>
                  <a:solidFill>
                    <a:schemeClr val="tx1"/>
                  </a:solidFill>
                  <a:effectLst/>
                  <a:latin typeface="Arial" charset="0"/>
                  <a:ea typeface="ＭＳ Ｐゴシック" charset="0"/>
                </a:endParaRPr>
              </a:p>
            </p:txBody>
          </p:sp>
          <p:sp>
            <p:nvSpPr>
              <p:cNvPr id="40" name="43 CuadroTexto"/>
              <p:cNvSpPr txBox="1">
                <a:spLocks noChangeArrowheads="1"/>
              </p:cNvSpPr>
              <p:nvPr/>
            </p:nvSpPr>
            <p:spPr bwMode="auto">
              <a:xfrm>
                <a:off x="4302611" y="5095283"/>
                <a:ext cx="986883" cy="277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ES" sz="600" b="0" i="0" u="none" strike="noStrike" cap="none" normalizeH="0" baseline="0">
                    <a:ln>
                      <a:noFill/>
                    </a:ln>
                    <a:solidFill>
                      <a:srgbClr val="0070C0"/>
                    </a:solidFill>
                    <a:effectLst/>
                    <a:latin typeface="Calibri" charset="0"/>
                    <a:ea typeface="ＭＳ Ｐゴシック" charset="0"/>
                  </a:rPr>
                  <a:t>Azul: espectro compuesto</a:t>
                </a:r>
                <a:endParaRPr kumimoji="0" lang="es-ES" sz="1200" b="0" i="0" u="none" strike="noStrike" cap="none" normalizeH="0" baseline="0">
                  <a:ln>
                    <a:noFill/>
                  </a:ln>
                  <a:solidFill>
                    <a:schemeClr val="tx1"/>
                  </a:solidFill>
                  <a:effectLst/>
                  <a:latin typeface="Times New Roman" charset="0"/>
                  <a:ea typeface="ＭＳ Ｐゴシック" charset="0"/>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s-ES" sz="600" b="0" i="0" u="none" strike="noStrike" cap="none" normalizeH="0" baseline="0">
                    <a:ln>
                      <a:noFill/>
                    </a:ln>
                    <a:solidFill>
                      <a:srgbClr val="FF0000"/>
                    </a:solidFill>
                    <a:effectLst/>
                    <a:latin typeface="Calibri" charset="0"/>
                    <a:ea typeface="ＭＳ Ｐゴシック" charset="0"/>
                  </a:rPr>
                  <a:t>Rojo: mezcla</a:t>
                </a:r>
                <a:endParaRPr kumimoji="0" lang="es-ES" sz="2400" b="0" i="0" u="none" strike="noStrike" cap="none" normalizeH="0" baseline="0">
                  <a:ln>
                    <a:noFill/>
                  </a:ln>
                  <a:solidFill>
                    <a:schemeClr val="tx1"/>
                  </a:solidFill>
                  <a:effectLst/>
                  <a:latin typeface="Arial" charset="0"/>
                  <a:ea typeface="ＭＳ Ｐゴシック" charset="0"/>
                </a:endParaRPr>
              </a:p>
            </p:txBody>
          </p:sp>
        </p:grpSp>
        <p:sp>
          <p:nvSpPr>
            <p:cNvPr id="31" name="2 Rectángulo"/>
            <p:cNvSpPr/>
            <p:nvPr/>
          </p:nvSpPr>
          <p:spPr>
            <a:xfrm>
              <a:off x="117580" y="3178078"/>
              <a:ext cx="4444540" cy="3202645"/>
            </a:xfrm>
            <a:prstGeom prst="rect">
              <a:avLst/>
            </a:prstGeom>
            <a:no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2700">
                  <a:solidFill>
                    <a:schemeClr val="tx1">
                      <a:lumMod val="50000"/>
                      <a:lumOff val="50000"/>
                    </a:schemeClr>
                  </a:solidFill>
                </a:ln>
              </a:endParaRPr>
            </a:p>
          </p:txBody>
        </p:sp>
      </p:grpSp>
      <p:sp>
        <p:nvSpPr>
          <p:cNvPr id="41" name="Flecha abajo 40"/>
          <p:cNvSpPr/>
          <p:nvPr/>
        </p:nvSpPr>
        <p:spPr>
          <a:xfrm>
            <a:off x="5659072" y="2924944"/>
            <a:ext cx="137064" cy="346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Flecha derecha 41"/>
          <p:cNvSpPr/>
          <p:nvPr/>
        </p:nvSpPr>
        <p:spPr>
          <a:xfrm rot="10800000">
            <a:off x="3491880" y="2082797"/>
            <a:ext cx="259823" cy="127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Flecha abajo 42"/>
          <p:cNvSpPr/>
          <p:nvPr/>
        </p:nvSpPr>
        <p:spPr>
          <a:xfrm>
            <a:off x="7669284" y="2928097"/>
            <a:ext cx="137064" cy="346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6" name="Grupo 45"/>
          <p:cNvGrpSpPr/>
          <p:nvPr/>
        </p:nvGrpSpPr>
        <p:grpSpPr>
          <a:xfrm>
            <a:off x="6321439" y="3271037"/>
            <a:ext cx="2734834" cy="1896956"/>
            <a:chOff x="6321439" y="3271037"/>
            <a:chExt cx="2734834" cy="1896956"/>
          </a:xfrm>
        </p:grpSpPr>
        <p:pic>
          <p:nvPicPr>
            <p:cNvPr id="44" name="Imagen 43"/>
            <p:cNvPicPr>
              <a:picLocks noChangeAspect="1"/>
            </p:cNvPicPr>
            <p:nvPr/>
          </p:nvPicPr>
          <p:blipFill>
            <a:blip r:embed="rId8"/>
            <a:stretch>
              <a:fillRect/>
            </a:stretch>
          </p:blipFill>
          <p:spPr>
            <a:xfrm>
              <a:off x="7455703" y="3681781"/>
              <a:ext cx="1600570" cy="785050"/>
            </a:xfrm>
            <a:prstGeom prst="rect">
              <a:avLst/>
            </a:prstGeom>
            <a:ln>
              <a:solidFill>
                <a:schemeClr val="bg1">
                  <a:lumMod val="65000"/>
                </a:schemeClr>
              </a:solidFill>
            </a:ln>
          </p:spPr>
        </p:pic>
        <p:pic>
          <p:nvPicPr>
            <p:cNvPr id="45" name="Imagen 44"/>
            <p:cNvPicPr>
              <a:picLocks noChangeAspect="1"/>
            </p:cNvPicPr>
            <p:nvPr/>
          </p:nvPicPr>
          <p:blipFill rotWithShape="1">
            <a:blip r:embed="rId9"/>
            <a:srcRect l="10811"/>
            <a:stretch/>
          </p:blipFill>
          <p:spPr>
            <a:xfrm>
              <a:off x="6321439" y="3271037"/>
              <a:ext cx="1134263" cy="1896956"/>
            </a:xfrm>
            <a:prstGeom prst="rect">
              <a:avLst/>
            </a:prstGeom>
            <a:ln>
              <a:solidFill>
                <a:schemeClr val="bg1">
                  <a:lumMod val="65000"/>
                </a:schemeClr>
              </a:solidFill>
            </a:ln>
          </p:spPr>
        </p:pic>
      </p:grpSp>
      <p:sp>
        <p:nvSpPr>
          <p:cNvPr id="47" name="Flecha derecha 46"/>
          <p:cNvSpPr/>
          <p:nvPr/>
        </p:nvSpPr>
        <p:spPr>
          <a:xfrm>
            <a:off x="6112162" y="5961698"/>
            <a:ext cx="259823" cy="127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Elipse 47"/>
          <p:cNvSpPr/>
          <p:nvPr/>
        </p:nvSpPr>
        <p:spPr>
          <a:xfrm>
            <a:off x="1187624" y="2348880"/>
            <a:ext cx="1440160" cy="56616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6228" y="5761852"/>
            <a:ext cx="2388658" cy="655117"/>
          </a:xfrm>
          <a:prstGeom prst="rect">
            <a:avLst/>
          </a:prstGeom>
        </p:spPr>
      </p:pic>
    </p:spTree>
    <p:extLst>
      <p:ext uri="{BB962C8B-B14F-4D97-AF65-F5344CB8AC3E}">
        <p14:creationId xmlns:p14="http://schemas.microsoft.com/office/powerpoint/2010/main" val="4677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1" grpId="0" animBg="1"/>
      <p:bldP spid="42" grpId="0" animBg="1"/>
      <p:bldP spid="43"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55"/>
          <p:cNvSpPr txBox="1"/>
          <p:nvPr/>
        </p:nvSpPr>
        <p:spPr>
          <a:xfrm>
            <a:off x="1516810" y="421426"/>
            <a:ext cx="7442557" cy="954107"/>
          </a:xfrm>
          <a:prstGeom prst="rect">
            <a:avLst/>
          </a:prstGeom>
          <a:noFill/>
        </p:spPr>
        <p:txBody>
          <a:bodyPr wrap="square" rtlCol="0">
            <a:spAutoFit/>
          </a:bodyPr>
          <a:lstStyle/>
          <a:p>
            <a:pPr algn="ctr"/>
            <a:r>
              <a:rPr lang="es-ES" sz="2800" b="1" dirty="0" smtClean="0"/>
              <a:t>Rescate de Fenotipos DM1 con péptidos que se unen a las </a:t>
            </a:r>
            <a:r>
              <a:rPr lang="es-ES" sz="2800" b="1" dirty="0" err="1" smtClean="0"/>
              <a:t>CUGs</a:t>
            </a:r>
            <a:endParaRPr lang="es-ES" sz="2800" b="1" dirty="0"/>
          </a:p>
        </p:txBody>
      </p:sp>
      <p:sp>
        <p:nvSpPr>
          <p:cNvPr id="36" name="Elipse 35"/>
          <p:cNvSpPr/>
          <p:nvPr/>
        </p:nvSpPr>
        <p:spPr>
          <a:xfrm>
            <a:off x="107504" y="1556792"/>
            <a:ext cx="1370358" cy="987676"/>
          </a:xfrm>
          <a:prstGeom prst="ellipse">
            <a:avLst/>
          </a:prstGeom>
          <a:blipFill rotWithShape="1">
            <a:blip r:embed="rId2"/>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CuadroTexto 36"/>
          <p:cNvSpPr txBox="1"/>
          <p:nvPr/>
        </p:nvSpPr>
        <p:spPr>
          <a:xfrm>
            <a:off x="7631832" y="-12656"/>
            <a:ext cx="1512168" cy="369332"/>
          </a:xfrm>
          <a:prstGeom prst="rect">
            <a:avLst/>
          </a:prstGeom>
          <a:noFill/>
        </p:spPr>
        <p:txBody>
          <a:bodyPr wrap="square" rtlCol="0">
            <a:spAutoFit/>
          </a:bodyPr>
          <a:lstStyle/>
          <a:p>
            <a:r>
              <a:rPr lang="es-ES" dirty="0"/>
              <a:t>R</a:t>
            </a:r>
            <a:r>
              <a:rPr lang="es-ES" dirty="0" smtClean="0"/>
              <a:t>esultados</a:t>
            </a:r>
            <a:endParaRPr lang="es-ES" dirty="0"/>
          </a:p>
        </p:txBody>
      </p:sp>
      <p:sp>
        <p:nvSpPr>
          <p:cNvPr id="38" name="Elipse 37"/>
          <p:cNvSpPr/>
          <p:nvPr/>
        </p:nvSpPr>
        <p:spPr>
          <a:xfrm>
            <a:off x="7723367" y="1556792"/>
            <a:ext cx="1241121" cy="987676"/>
          </a:xfrm>
          <a:prstGeom prst="ellipse">
            <a:avLst/>
          </a:prstGeom>
          <a:blipFill rotWithShape="1">
            <a:blip r:embed="rId3"/>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39" name="Agrupar 43"/>
          <p:cNvGrpSpPr/>
          <p:nvPr/>
        </p:nvGrpSpPr>
        <p:grpSpPr>
          <a:xfrm>
            <a:off x="4224612" y="1440283"/>
            <a:ext cx="3515740" cy="2492773"/>
            <a:chOff x="920974" y="1891536"/>
            <a:chExt cx="5046312" cy="3337664"/>
          </a:xfrm>
        </p:grpSpPr>
        <p:pic>
          <p:nvPicPr>
            <p:cNvPr id="40" name="Imagen 39" descr="CD.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556" y="1891536"/>
              <a:ext cx="1703228" cy="1660150"/>
            </a:xfrm>
            <a:prstGeom prst="rect">
              <a:avLst/>
            </a:prstGeom>
            <a:ln w="25400">
              <a:solidFill>
                <a:schemeClr val="bg1"/>
              </a:solidFill>
            </a:ln>
          </p:spPr>
        </p:pic>
        <p:pic>
          <p:nvPicPr>
            <p:cNvPr id="41" name="Imagen 40" descr="DD.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1820" y="1891536"/>
              <a:ext cx="1655963" cy="1655963"/>
            </a:xfrm>
            <a:prstGeom prst="rect">
              <a:avLst/>
            </a:prstGeom>
            <a:ln w="25400">
              <a:solidFill>
                <a:schemeClr val="bg1"/>
              </a:solidFill>
            </a:ln>
          </p:spPr>
        </p:pic>
        <p:pic>
          <p:nvPicPr>
            <p:cNvPr id="42" name="Imagen 41" descr="D.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4" y="1891536"/>
              <a:ext cx="1633557" cy="1660150"/>
            </a:xfrm>
            <a:prstGeom prst="rect">
              <a:avLst/>
            </a:prstGeom>
            <a:ln w="25400">
              <a:solidFill>
                <a:schemeClr val="bg1"/>
              </a:solidFill>
            </a:ln>
          </p:spPr>
        </p:pic>
        <p:sp>
          <p:nvSpPr>
            <p:cNvPr id="43" name="CuadroTexto 42"/>
            <p:cNvSpPr txBox="1"/>
            <p:nvPr/>
          </p:nvSpPr>
          <p:spPr>
            <a:xfrm>
              <a:off x="2011939" y="1891536"/>
              <a:ext cx="572768" cy="246221"/>
            </a:xfrm>
            <a:prstGeom prst="rect">
              <a:avLst/>
            </a:prstGeom>
            <a:noFill/>
          </p:spPr>
          <p:txBody>
            <a:bodyPr wrap="none" rtlCol="0">
              <a:spAutoFit/>
            </a:bodyPr>
            <a:lstStyle/>
            <a:p>
              <a:pPr algn="r"/>
              <a:r>
                <a:rPr lang="es-ES" sz="1000" dirty="0" smtClean="0">
                  <a:solidFill>
                    <a:srgbClr val="FFFFFF"/>
                  </a:solidFill>
                </a:rPr>
                <a:t>Control</a:t>
              </a:r>
              <a:endParaRPr lang="es-ES" sz="1000" dirty="0">
                <a:solidFill>
                  <a:srgbClr val="FFFFFF"/>
                </a:solidFill>
              </a:endParaRPr>
            </a:p>
          </p:txBody>
        </p:sp>
        <p:sp>
          <p:nvSpPr>
            <p:cNvPr id="54" name="CuadroTexto 53"/>
            <p:cNvSpPr txBox="1"/>
            <p:nvPr/>
          </p:nvSpPr>
          <p:spPr>
            <a:xfrm>
              <a:off x="3823138" y="1891536"/>
              <a:ext cx="438203" cy="246221"/>
            </a:xfrm>
            <a:prstGeom prst="rect">
              <a:avLst/>
            </a:prstGeom>
            <a:noFill/>
          </p:spPr>
          <p:txBody>
            <a:bodyPr wrap="none" rtlCol="0">
              <a:spAutoFit/>
            </a:bodyPr>
            <a:lstStyle/>
            <a:p>
              <a:pPr algn="r"/>
              <a:r>
                <a:rPr lang="es-ES" sz="1000" dirty="0" smtClean="0">
                  <a:solidFill>
                    <a:srgbClr val="FFFFFF"/>
                  </a:solidFill>
                </a:rPr>
                <a:t>DM1</a:t>
              </a:r>
              <a:endParaRPr lang="es-ES" sz="1000" dirty="0">
                <a:solidFill>
                  <a:srgbClr val="FFFFFF"/>
                </a:solidFill>
              </a:endParaRPr>
            </a:p>
          </p:txBody>
        </p:sp>
        <p:sp>
          <p:nvSpPr>
            <p:cNvPr id="55" name="CuadroTexto 54"/>
            <p:cNvSpPr txBox="1"/>
            <p:nvPr/>
          </p:nvSpPr>
          <p:spPr>
            <a:xfrm>
              <a:off x="5430744" y="1891536"/>
              <a:ext cx="517039" cy="400110"/>
            </a:xfrm>
            <a:prstGeom prst="rect">
              <a:avLst/>
            </a:prstGeom>
            <a:noFill/>
          </p:spPr>
          <p:txBody>
            <a:bodyPr wrap="none" rtlCol="0">
              <a:spAutoFit/>
            </a:bodyPr>
            <a:lstStyle/>
            <a:p>
              <a:pPr algn="r"/>
              <a:r>
                <a:rPr lang="es-ES" sz="1000" dirty="0" smtClean="0">
                  <a:solidFill>
                    <a:srgbClr val="FFFFFF"/>
                  </a:solidFill>
                </a:rPr>
                <a:t>DM1</a:t>
              </a:r>
            </a:p>
            <a:p>
              <a:pPr algn="r"/>
              <a:r>
                <a:rPr lang="es-ES" sz="1000" dirty="0" smtClean="0">
                  <a:solidFill>
                    <a:srgbClr val="FFFFFF"/>
                  </a:solidFill>
                </a:rPr>
                <a:t>DMSO</a:t>
              </a:r>
              <a:endParaRPr lang="es-ES" sz="1000" dirty="0">
                <a:solidFill>
                  <a:srgbClr val="FFFFFF"/>
                </a:solidFill>
              </a:endParaRPr>
            </a:p>
          </p:txBody>
        </p:sp>
        <p:pic>
          <p:nvPicPr>
            <p:cNvPr id="56" name="Imagen 55" descr="83.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74" y="3573016"/>
              <a:ext cx="1706810" cy="1656184"/>
            </a:xfrm>
            <a:prstGeom prst="rect">
              <a:avLst/>
            </a:prstGeom>
            <a:noFill/>
            <a:ln w="25400">
              <a:solidFill>
                <a:schemeClr val="bg1"/>
              </a:solidFill>
            </a:ln>
          </p:spPr>
        </p:pic>
        <p:pic>
          <p:nvPicPr>
            <p:cNvPr id="57" name="Imagen 56" descr="84.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7784" y="3573016"/>
              <a:ext cx="1656184" cy="1656184"/>
            </a:xfrm>
            <a:prstGeom prst="rect">
              <a:avLst/>
            </a:prstGeom>
            <a:ln w="25400">
              <a:solidFill>
                <a:schemeClr val="bg1"/>
              </a:solidFill>
            </a:ln>
          </p:spPr>
        </p:pic>
        <p:pic>
          <p:nvPicPr>
            <p:cNvPr id="58" name="Imagen 57" descr="85.4.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3968" y="3573016"/>
              <a:ext cx="1656184" cy="1656184"/>
            </a:xfrm>
            <a:prstGeom prst="rect">
              <a:avLst/>
            </a:prstGeom>
            <a:ln w="25400">
              <a:solidFill>
                <a:schemeClr val="bg1"/>
              </a:solidFill>
            </a:ln>
          </p:spPr>
        </p:pic>
        <p:sp>
          <p:nvSpPr>
            <p:cNvPr id="59" name="CuadroTexto 58"/>
            <p:cNvSpPr txBox="1"/>
            <p:nvPr/>
          </p:nvSpPr>
          <p:spPr>
            <a:xfrm>
              <a:off x="1622757" y="3573015"/>
              <a:ext cx="1005027" cy="329674"/>
            </a:xfrm>
            <a:prstGeom prst="rect">
              <a:avLst/>
            </a:prstGeom>
            <a:noFill/>
          </p:spPr>
          <p:txBody>
            <a:bodyPr wrap="square" rtlCol="0">
              <a:spAutoFit/>
            </a:bodyPr>
            <a:lstStyle/>
            <a:p>
              <a:r>
                <a:rPr lang="es-ES" sz="1000" dirty="0" smtClean="0">
                  <a:solidFill>
                    <a:srgbClr val="FFFFFF"/>
                  </a:solidFill>
                </a:rPr>
                <a:t>CQYAQE</a:t>
              </a:r>
              <a:endParaRPr lang="es-ES" sz="1000" dirty="0">
                <a:solidFill>
                  <a:srgbClr val="FFFFFF"/>
                </a:solidFill>
              </a:endParaRPr>
            </a:p>
          </p:txBody>
        </p:sp>
        <p:sp>
          <p:nvSpPr>
            <p:cNvPr id="60" name="CuadroTexto 59"/>
            <p:cNvSpPr txBox="1"/>
            <p:nvPr/>
          </p:nvSpPr>
          <p:spPr>
            <a:xfrm>
              <a:off x="3329568" y="3573015"/>
              <a:ext cx="960043" cy="329674"/>
            </a:xfrm>
            <a:prstGeom prst="rect">
              <a:avLst/>
            </a:prstGeom>
            <a:noFill/>
          </p:spPr>
          <p:txBody>
            <a:bodyPr wrap="square" rtlCol="0">
              <a:spAutoFit/>
            </a:bodyPr>
            <a:lstStyle/>
            <a:p>
              <a:r>
                <a:rPr lang="es-ES" sz="1000" dirty="0" smtClean="0">
                  <a:solidFill>
                    <a:srgbClr val="FFFFFF"/>
                  </a:solidFill>
                </a:rPr>
                <a:t>CQYAWE</a:t>
              </a:r>
              <a:endParaRPr lang="es-ES" sz="1000" dirty="0">
                <a:solidFill>
                  <a:srgbClr val="FFFFFF"/>
                </a:solidFill>
              </a:endParaRPr>
            </a:p>
          </p:txBody>
        </p:sp>
        <p:sp>
          <p:nvSpPr>
            <p:cNvPr id="61" name="CuadroTexto 60"/>
            <p:cNvSpPr txBox="1"/>
            <p:nvPr/>
          </p:nvSpPr>
          <p:spPr>
            <a:xfrm>
              <a:off x="4985752" y="3573015"/>
              <a:ext cx="981534" cy="329674"/>
            </a:xfrm>
            <a:prstGeom prst="rect">
              <a:avLst/>
            </a:prstGeom>
            <a:noFill/>
          </p:spPr>
          <p:txBody>
            <a:bodyPr wrap="square" rtlCol="0">
              <a:spAutoFit/>
            </a:bodyPr>
            <a:lstStyle/>
            <a:p>
              <a:r>
                <a:rPr lang="es-ES" sz="1000" dirty="0" smtClean="0">
                  <a:solidFill>
                    <a:srgbClr val="FFFFFF"/>
                  </a:solidFill>
                </a:rPr>
                <a:t>CQYTQE</a:t>
              </a:r>
              <a:endParaRPr lang="es-ES" sz="1000" dirty="0">
                <a:solidFill>
                  <a:srgbClr val="FFFFFF"/>
                </a:solidFill>
              </a:endParaRPr>
            </a:p>
          </p:txBody>
        </p:sp>
      </p:grpSp>
      <p:sp>
        <p:nvSpPr>
          <p:cNvPr id="62" name="CuadroTexto 61"/>
          <p:cNvSpPr txBox="1"/>
          <p:nvPr/>
        </p:nvSpPr>
        <p:spPr>
          <a:xfrm>
            <a:off x="4211960" y="3766602"/>
            <a:ext cx="1964350" cy="338554"/>
          </a:xfrm>
          <a:prstGeom prst="rect">
            <a:avLst/>
          </a:prstGeom>
          <a:solidFill>
            <a:schemeClr val="bg1">
              <a:lumMod val="85000"/>
            </a:schemeClr>
          </a:solidFill>
        </p:spPr>
        <p:txBody>
          <a:bodyPr wrap="square" rtlCol="0">
            <a:spAutoFit/>
          </a:bodyPr>
          <a:lstStyle/>
          <a:p>
            <a:pPr algn="ctr"/>
            <a:r>
              <a:rPr lang="es-ES" sz="1600" dirty="0" smtClean="0"/>
              <a:t>MBNL1 </a:t>
            </a:r>
            <a:endParaRPr lang="es-ES" sz="1600" dirty="0"/>
          </a:p>
        </p:txBody>
      </p:sp>
      <p:sp>
        <p:nvSpPr>
          <p:cNvPr id="63" name="CuadroTexto 62"/>
          <p:cNvSpPr txBox="1"/>
          <p:nvPr/>
        </p:nvSpPr>
        <p:spPr>
          <a:xfrm>
            <a:off x="7164288" y="3766602"/>
            <a:ext cx="1964350" cy="338554"/>
          </a:xfrm>
          <a:prstGeom prst="rect">
            <a:avLst/>
          </a:prstGeom>
          <a:solidFill>
            <a:schemeClr val="bg1">
              <a:lumMod val="85000"/>
            </a:schemeClr>
          </a:solidFill>
        </p:spPr>
        <p:txBody>
          <a:bodyPr wrap="square" rtlCol="0">
            <a:spAutoFit/>
          </a:bodyPr>
          <a:lstStyle/>
          <a:p>
            <a:pPr algn="ctr"/>
            <a:r>
              <a:rPr lang="es-ES" sz="1600" dirty="0" smtClean="0"/>
              <a:t>MBNL2 </a:t>
            </a:r>
            <a:endParaRPr lang="es-ES" sz="1600" dirty="0"/>
          </a:p>
        </p:txBody>
      </p:sp>
      <p:pic>
        <p:nvPicPr>
          <p:cNvPr id="29" name="Imagen 28"/>
          <p:cNvPicPr>
            <a:picLocks noChangeAspect="1"/>
          </p:cNvPicPr>
          <p:nvPr/>
        </p:nvPicPr>
        <p:blipFill>
          <a:blip r:embed="rId10"/>
          <a:stretch>
            <a:fillRect/>
          </a:stretch>
        </p:blipFill>
        <p:spPr>
          <a:xfrm>
            <a:off x="4211960" y="5517231"/>
            <a:ext cx="1872208" cy="1349457"/>
          </a:xfrm>
          <a:prstGeom prst="rect">
            <a:avLst/>
          </a:prstGeom>
        </p:spPr>
      </p:pic>
      <p:pic>
        <p:nvPicPr>
          <p:cNvPr id="30" name="Imagen 29"/>
          <p:cNvPicPr>
            <a:picLocks noChangeAspect="1"/>
          </p:cNvPicPr>
          <p:nvPr/>
        </p:nvPicPr>
        <p:blipFill>
          <a:blip r:embed="rId11"/>
          <a:stretch>
            <a:fillRect/>
          </a:stretch>
        </p:blipFill>
        <p:spPr>
          <a:xfrm>
            <a:off x="4211960" y="4156008"/>
            <a:ext cx="1812388" cy="1320227"/>
          </a:xfrm>
          <a:prstGeom prst="rect">
            <a:avLst/>
          </a:prstGeom>
        </p:spPr>
      </p:pic>
      <p:pic>
        <p:nvPicPr>
          <p:cNvPr id="31" name="Imagen 30"/>
          <p:cNvPicPr>
            <a:picLocks noChangeAspect="1"/>
          </p:cNvPicPr>
          <p:nvPr/>
        </p:nvPicPr>
        <p:blipFill>
          <a:blip r:embed="rId12"/>
          <a:stretch>
            <a:fillRect/>
          </a:stretch>
        </p:blipFill>
        <p:spPr>
          <a:xfrm>
            <a:off x="6932728" y="4106820"/>
            <a:ext cx="2026639" cy="1418602"/>
          </a:xfrm>
          <a:prstGeom prst="rect">
            <a:avLst/>
          </a:prstGeom>
        </p:spPr>
      </p:pic>
      <p:pic>
        <p:nvPicPr>
          <p:cNvPr id="32" name="Imagen 31"/>
          <p:cNvPicPr>
            <a:picLocks noChangeAspect="1"/>
          </p:cNvPicPr>
          <p:nvPr/>
        </p:nvPicPr>
        <p:blipFill>
          <a:blip r:embed="rId13"/>
          <a:stretch>
            <a:fillRect/>
          </a:stretch>
        </p:blipFill>
        <p:spPr>
          <a:xfrm>
            <a:off x="6931176" y="5442115"/>
            <a:ext cx="2028191" cy="1399203"/>
          </a:xfrm>
          <a:prstGeom prst="rect">
            <a:avLst/>
          </a:prstGeom>
        </p:spPr>
      </p:pic>
      <p:grpSp>
        <p:nvGrpSpPr>
          <p:cNvPr id="33" name="Agrupar 5"/>
          <p:cNvGrpSpPr/>
          <p:nvPr/>
        </p:nvGrpSpPr>
        <p:grpSpPr>
          <a:xfrm>
            <a:off x="-5485" y="2725727"/>
            <a:ext cx="4188151" cy="2445163"/>
            <a:chOff x="179512" y="1416996"/>
            <a:chExt cx="5688632" cy="2588068"/>
          </a:xfrm>
        </p:grpSpPr>
        <p:pic>
          <p:nvPicPr>
            <p:cNvPr id="34" name="Picture 12"/>
            <p:cNvPicPr>
              <a:picLocks noChangeAspect="1" noChangeArrowheads="1"/>
            </p:cNvPicPr>
            <p:nvPr/>
          </p:nvPicPr>
          <p:blipFill rotWithShape="1">
            <a:blip r:embed="rId14">
              <a:extLst>
                <a:ext uri="{28A0092B-C50C-407E-A947-70E740481C1C}">
                  <a14:useLocalDpi xmlns:a14="http://schemas.microsoft.com/office/drawing/2010/main" val="0"/>
                </a:ext>
              </a:extLst>
            </a:blip>
            <a:srcRect t="2280"/>
            <a:stretch/>
          </p:blipFill>
          <p:spPr bwMode="auto">
            <a:xfrm>
              <a:off x="179512" y="1416996"/>
              <a:ext cx="5688632" cy="25880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2" descr="C:\Users\usuario\Desktop\Mosca osmio presentación\Mhc.10.tif"/>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7991" y="2924944"/>
              <a:ext cx="884454" cy="84753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0" name="Picture 3" descr="C:\Users\usuario\Desktop\Mosca osmio presentación\Rec2.12.tif"/>
            <p:cNvPicPr>
              <a:picLocks noChangeAspect="1" noChangeArrowheads="1"/>
            </p:cNvPicPr>
            <p:nvPr/>
          </p:nvPicPr>
          <p:blipFill>
            <a:blip r:embed="rId17" cstate="print">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22772" y="2924944"/>
              <a:ext cx="884455" cy="84753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1" name="Rectángulo 50"/>
            <p:cNvSpPr/>
            <p:nvPr/>
          </p:nvSpPr>
          <p:spPr>
            <a:xfrm>
              <a:off x="2664202" y="1903697"/>
              <a:ext cx="2877009" cy="2101367"/>
            </a:xfrm>
            <a:prstGeom prst="rect">
              <a:avLst/>
            </a:prstGeom>
            <a:noFill/>
            <a:ln w="12700">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2" name="CuadroTexto 51"/>
            <p:cNvSpPr txBox="1"/>
            <p:nvPr/>
          </p:nvSpPr>
          <p:spPr>
            <a:xfrm>
              <a:off x="2699792" y="3717032"/>
              <a:ext cx="864096" cy="246221"/>
            </a:xfrm>
            <a:prstGeom prst="rect">
              <a:avLst/>
            </a:prstGeom>
            <a:solidFill>
              <a:schemeClr val="bg1"/>
            </a:solidFill>
          </p:spPr>
          <p:txBody>
            <a:bodyPr wrap="square" rtlCol="0">
              <a:spAutoFit/>
            </a:bodyPr>
            <a:lstStyle/>
            <a:p>
              <a:pPr algn="ctr"/>
              <a:r>
                <a:rPr lang="es-ES" sz="1000" b="1" dirty="0" smtClean="0">
                  <a:solidFill>
                    <a:schemeClr val="bg2">
                      <a:lumMod val="10000"/>
                    </a:schemeClr>
                  </a:solidFill>
                </a:rPr>
                <a:t>CQYAQE</a:t>
              </a:r>
              <a:endParaRPr lang="es-ES" sz="1000" b="1" dirty="0">
                <a:solidFill>
                  <a:schemeClr val="bg2">
                    <a:lumMod val="10000"/>
                  </a:schemeClr>
                </a:solidFill>
              </a:endParaRPr>
            </a:p>
          </p:txBody>
        </p:sp>
        <p:pic>
          <p:nvPicPr>
            <p:cNvPr id="53" name="Picture 6" descr="C:\Users\usuario\Desktop\Mosca osmio presentación\83.10.tif"/>
            <p:cNvPicPr>
              <a:picLocks noChangeAspect="1" noChangeArrowheads="1"/>
            </p:cNvPicPr>
            <p:nvPr/>
          </p:nvPicPr>
          <p:blipFill>
            <a:blip r:embed="rId19" cstate="print">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86336" y="2924944"/>
              <a:ext cx="884453" cy="84860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64" name="CuadroTexto 63"/>
            <p:cNvSpPr txBox="1"/>
            <p:nvPr/>
          </p:nvSpPr>
          <p:spPr>
            <a:xfrm>
              <a:off x="3635896" y="3717033"/>
              <a:ext cx="983754" cy="260611"/>
            </a:xfrm>
            <a:prstGeom prst="rect">
              <a:avLst/>
            </a:prstGeom>
            <a:solidFill>
              <a:schemeClr val="bg1"/>
            </a:solidFill>
          </p:spPr>
          <p:txBody>
            <a:bodyPr wrap="square" rtlCol="0">
              <a:spAutoFit/>
            </a:bodyPr>
            <a:lstStyle/>
            <a:p>
              <a:pPr algn="ctr"/>
              <a:r>
                <a:rPr lang="es-ES" sz="1000" b="1" dirty="0" smtClean="0">
                  <a:solidFill>
                    <a:schemeClr val="bg2">
                      <a:lumMod val="10000"/>
                    </a:schemeClr>
                  </a:solidFill>
                </a:rPr>
                <a:t>CQYAWE</a:t>
              </a:r>
              <a:endParaRPr lang="es-ES" sz="1000" b="1" dirty="0">
                <a:solidFill>
                  <a:schemeClr val="bg2">
                    <a:lumMod val="10000"/>
                  </a:schemeClr>
                </a:solidFill>
              </a:endParaRPr>
            </a:p>
          </p:txBody>
        </p:sp>
        <p:pic>
          <p:nvPicPr>
            <p:cNvPr id="65" name="Picture 4" descr="C:\Users\usuario\Desktop\Mosca osmio presentación\85.4.tif"/>
            <p:cNvPicPr>
              <a:picLocks noChangeAspect="1" noChangeArrowheads="1"/>
            </p:cNvPicPr>
            <p:nvPr/>
          </p:nvPicPr>
          <p:blipFill>
            <a:blip r:embed="rId21" cstate="print">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44516" y="2924944"/>
              <a:ext cx="884454" cy="84694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66" name="CuadroTexto 65"/>
            <p:cNvSpPr txBox="1"/>
            <p:nvPr/>
          </p:nvSpPr>
          <p:spPr>
            <a:xfrm>
              <a:off x="4644008" y="3717032"/>
              <a:ext cx="864096" cy="246221"/>
            </a:xfrm>
            <a:prstGeom prst="rect">
              <a:avLst/>
            </a:prstGeom>
            <a:solidFill>
              <a:schemeClr val="bg1"/>
            </a:solidFill>
          </p:spPr>
          <p:txBody>
            <a:bodyPr wrap="square" rtlCol="0">
              <a:spAutoFit/>
            </a:bodyPr>
            <a:lstStyle/>
            <a:p>
              <a:pPr algn="ctr"/>
              <a:r>
                <a:rPr lang="es-ES" sz="1000" b="1" dirty="0" smtClean="0">
                  <a:solidFill>
                    <a:schemeClr val="bg2">
                      <a:lumMod val="10000"/>
                    </a:schemeClr>
                  </a:solidFill>
                </a:rPr>
                <a:t>CQYTQE</a:t>
              </a:r>
              <a:endParaRPr lang="es-ES" sz="1000" b="1" dirty="0">
                <a:solidFill>
                  <a:schemeClr val="bg2">
                    <a:lumMod val="10000"/>
                  </a:schemeClr>
                </a:solidFill>
              </a:endParaRPr>
            </a:p>
          </p:txBody>
        </p:sp>
        <p:pic>
          <p:nvPicPr>
            <p:cNvPr id="67" name="Picture 5" descr="C:\Users\usuario\Desktop\Mosca osmio presentación\84.9.tif"/>
            <p:cNvPicPr>
              <a:picLocks noChangeAspect="1" noChangeArrowheads="1"/>
            </p:cNvPicPr>
            <p:nvPr/>
          </p:nvPicPr>
          <p:blipFill>
            <a:blip r:embed="rId23" cstate="print">
              <a:extLst>
                <a:ext uri="{BEBA8EAE-BF5A-486C-A8C5-ECC9F3942E4B}">
                  <a14:imgProps xmlns:a14="http://schemas.microsoft.com/office/drawing/2010/main">
                    <a14:imgLayer r:embed="rId2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99292" y="2924944"/>
              <a:ext cx="884454" cy="84694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2933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7631832" y="-12656"/>
            <a:ext cx="1512168" cy="369332"/>
          </a:xfrm>
          <a:prstGeom prst="rect">
            <a:avLst/>
          </a:prstGeom>
          <a:noFill/>
        </p:spPr>
        <p:txBody>
          <a:bodyPr wrap="square" rtlCol="0">
            <a:spAutoFit/>
          </a:bodyPr>
          <a:lstStyle/>
          <a:p>
            <a:r>
              <a:rPr lang="es-ES" dirty="0"/>
              <a:t>R</a:t>
            </a:r>
            <a:r>
              <a:rPr lang="es-ES" dirty="0" smtClean="0"/>
              <a:t>esultados</a:t>
            </a:r>
            <a:endParaRPr lang="es-ES" dirty="0"/>
          </a:p>
        </p:txBody>
      </p:sp>
      <p:sp>
        <p:nvSpPr>
          <p:cNvPr id="19" name="CuadroTexto 55"/>
          <p:cNvSpPr txBox="1"/>
          <p:nvPr/>
        </p:nvSpPr>
        <p:spPr>
          <a:xfrm>
            <a:off x="1516810" y="421426"/>
            <a:ext cx="7442557" cy="954107"/>
          </a:xfrm>
          <a:prstGeom prst="rect">
            <a:avLst/>
          </a:prstGeom>
          <a:noFill/>
        </p:spPr>
        <p:txBody>
          <a:bodyPr wrap="square" rtlCol="0">
            <a:spAutoFit/>
          </a:bodyPr>
          <a:lstStyle/>
          <a:p>
            <a:pPr algn="ctr"/>
            <a:r>
              <a:rPr lang="es-ES" sz="2800" b="1" dirty="0" smtClean="0"/>
              <a:t>Rescate de Fenotipos DM1 con péptidos que aumentan MBNL</a:t>
            </a:r>
            <a:endParaRPr lang="es-ES" sz="2800" b="1" dirty="0"/>
          </a:p>
        </p:txBody>
      </p:sp>
      <p:graphicFrame>
        <p:nvGraphicFramePr>
          <p:cNvPr id="5" name="Tabla 4"/>
          <p:cNvGraphicFramePr>
            <a:graphicFrameLocks noGrp="1"/>
          </p:cNvGraphicFramePr>
          <p:nvPr>
            <p:extLst>
              <p:ext uri="{D42A27DB-BD31-4B8C-83A1-F6EECF244321}">
                <p14:modId xmlns:p14="http://schemas.microsoft.com/office/powerpoint/2010/main" val="1397720997"/>
              </p:ext>
            </p:extLst>
          </p:nvPr>
        </p:nvGraphicFramePr>
        <p:xfrm>
          <a:off x="323528" y="1410405"/>
          <a:ext cx="3241075" cy="5351500"/>
        </p:xfrm>
        <a:graphic>
          <a:graphicData uri="http://schemas.openxmlformats.org/drawingml/2006/table">
            <a:tbl>
              <a:tblPr firstRow="1" firstCol="1" bandRow="1">
                <a:tableStyleId>{5C22544A-7EE6-4342-B048-85BDC9FD1C3A}</a:tableStyleId>
              </a:tblPr>
              <a:tblGrid>
                <a:gridCol w="1082552">
                  <a:extLst>
                    <a:ext uri="{9D8B030D-6E8A-4147-A177-3AD203B41FA5}">
                      <a16:colId xmlns:a16="http://schemas.microsoft.com/office/drawing/2014/main" val="3033785321"/>
                    </a:ext>
                  </a:extLst>
                </a:gridCol>
                <a:gridCol w="2158523">
                  <a:extLst>
                    <a:ext uri="{9D8B030D-6E8A-4147-A177-3AD203B41FA5}">
                      <a16:colId xmlns:a16="http://schemas.microsoft.com/office/drawing/2014/main" val="385612326"/>
                    </a:ext>
                  </a:extLst>
                </a:gridCol>
              </a:tblGrid>
              <a:tr h="489940">
                <a:tc>
                  <a:txBody>
                    <a:bodyPr/>
                    <a:lstStyle/>
                    <a:p>
                      <a:pPr>
                        <a:spcAft>
                          <a:spcPts val="0"/>
                        </a:spcAft>
                      </a:pPr>
                      <a:r>
                        <a:rPr lang="es-ES" sz="900" dirty="0">
                          <a:effectLst/>
                        </a:rPr>
                        <a:t> </a:t>
                      </a:r>
                      <a:endParaRPr lang="es-ES" sz="1000" dirty="0">
                        <a:effectLst/>
                      </a:endParaRPr>
                    </a:p>
                    <a:p>
                      <a:pPr>
                        <a:spcAft>
                          <a:spcPts val="0"/>
                        </a:spcAft>
                      </a:pPr>
                      <a:r>
                        <a:rPr lang="es-ES" sz="900" dirty="0">
                          <a:effectLst/>
                        </a:rPr>
                        <a:t>Código</a:t>
                      </a:r>
                      <a:endParaRPr lang="es-ES" sz="1000" dirty="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900" dirty="0">
                          <a:effectLst/>
                        </a:rPr>
                        <a:t> </a:t>
                      </a:r>
                      <a:endParaRPr lang="es-ES" sz="1000" dirty="0">
                        <a:effectLst/>
                      </a:endParaRPr>
                    </a:p>
                    <a:p>
                      <a:pPr>
                        <a:spcAft>
                          <a:spcPts val="0"/>
                        </a:spcAft>
                      </a:pPr>
                      <a:r>
                        <a:rPr lang="es-ES" sz="900" dirty="0">
                          <a:effectLst/>
                        </a:rPr>
                        <a:t>Péptidos*</a:t>
                      </a:r>
                      <a:endParaRPr lang="es-ES" sz="1000" dirty="0">
                        <a:effectLst/>
                      </a:endParaRPr>
                    </a:p>
                    <a:p>
                      <a:pPr>
                        <a:spcAft>
                          <a:spcPts val="0"/>
                        </a:spcAft>
                      </a:pPr>
                      <a:r>
                        <a:rPr lang="es-ES" sz="900" dirty="0">
                          <a:effectLst/>
                        </a:rPr>
                        <a:t> </a:t>
                      </a:r>
                      <a:endParaRPr lang="es-ES" sz="10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228615436"/>
                  </a:ext>
                </a:extLst>
              </a:tr>
              <a:tr h="163313">
                <a:tc>
                  <a:txBody>
                    <a:bodyPr/>
                    <a:lstStyle/>
                    <a:p>
                      <a:pPr>
                        <a:spcAft>
                          <a:spcPts val="0"/>
                        </a:spcAft>
                      </a:pPr>
                      <a:r>
                        <a:rPr lang="es-ES" sz="900">
                          <a:effectLst/>
                        </a:rPr>
                        <a:t>1</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Ac-cpyaqe-NH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652588219"/>
                  </a:ext>
                </a:extLst>
              </a:tr>
              <a:tr h="163313">
                <a:tc>
                  <a:txBody>
                    <a:bodyPr/>
                    <a:lstStyle/>
                    <a:p>
                      <a:pPr>
                        <a:spcAft>
                          <a:spcPts val="0"/>
                        </a:spcAft>
                      </a:pPr>
                      <a:r>
                        <a:rPr lang="es-ES" sz="900">
                          <a:effectLst/>
                        </a:rPr>
                        <a:t>2</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Ac-cpyawe-NH</a:t>
                      </a:r>
                      <a:r>
                        <a:rPr lang="es-ES" sz="1100" baseline="-25000" dirty="0">
                          <a:effectLst/>
                        </a:rPr>
                        <a:t>2</a:t>
                      </a:r>
                      <a:r>
                        <a:rPr lang="es-ES" sz="1100" dirty="0">
                          <a:effectLst/>
                        </a:rPr>
                        <a:t>	</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517029708"/>
                  </a:ext>
                </a:extLst>
              </a:tr>
              <a:tr h="163313">
                <a:tc>
                  <a:txBody>
                    <a:bodyPr/>
                    <a:lstStyle/>
                    <a:p>
                      <a:pPr>
                        <a:spcAft>
                          <a:spcPts val="0"/>
                        </a:spcAft>
                      </a:pPr>
                      <a:r>
                        <a:rPr lang="es-ES" sz="900">
                          <a:effectLst/>
                        </a:rPr>
                        <a:t>3</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Ac-cpytqe-NH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953509734"/>
                  </a:ext>
                </a:extLst>
              </a:tr>
              <a:tr h="163313">
                <a:tc>
                  <a:txBody>
                    <a:bodyPr/>
                    <a:lstStyle/>
                    <a:p>
                      <a:pPr>
                        <a:spcAft>
                          <a:spcPts val="0"/>
                        </a:spcAft>
                      </a:pPr>
                      <a:r>
                        <a:rPr lang="es-ES" sz="900">
                          <a:effectLst/>
                        </a:rPr>
                        <a:t>4</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Ac-cpytwe-NH</a:t>
                      </a:r>
                      <a:r>
                        <a:rPr lang="es-ES" sz="1100" baseline="-25000" dirty="0">
                          <a:effectLst/>
                        </a:rPr>
                        <a:t>2</a:t>
                      </a:r>
                      <a:r>
                        <a:rPr lang="es-ES" sz="1100" dirty="0">
                          <a:effectLst/>
                        </a:rPr>
                        <a:t>	</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726740296"/>
                  </a:ext>
                </a:extLst>
              </a:tr>
              <a:tr h="163313">
                <a:tc>
                  <a:txBody>
                    <a:bodyPr/>
                    <a:lstStyle/>
                    <a:p>
                      <a:pPr>
                        <a:spcAft>
                          <a:spcPts val="0"/>
                        </a:spcAft>
                      </a:pPr>
                      <a:r>
                        <a:rPr lang="es-ES" sz="900">
                          <a:effectLst/>
                        </a:rPr>
                        <a:t>5</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Ac-cqyaqe-NH</a:t>
                      </a:r>
                      <a:r>
                        <a:rPr lang="es-ES" sz="1100" baseline="-25000" dirty="0">
                          <a:effectLst/>
                        </a:rPr>
                        <a:t>2</a:t>
                      </a:r>
                      <a:r>
                        <a:rPr lang="es-ES" sz="1100" dirty="0">
                          <a:effectLst/>
                        </a:rPr>
                        <a:t>	</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634858941"/>
                  </a:ext>
                </a:extLst>
              </a:tr>
              <a:tr h="163313">
                <a:tc>
                  <a:txBody>
                    <a:bodyPr/>
                    <a:lstStyle/>
                    <a:p>
                      <a:pPr>
                        <a:spcAft>
                          <a:spcPts val="0"/>
                        </a:spcAft>
                      </a:pPr>
                      <a:r>
                        <a:rPr lang="es-ES" sz="900">
                          <a:effectLst/>
                        </a:rPr>
                        <a:t>6</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Ac-cqyawe-NH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401286394"/>
                  </a:ext>
                </a:extLst>
              </a:tr>
              <a:tr h="163313">
                <a:tc>
                  <a:txBody>
                    <a:bodyPr/>
                    <a:lstStyle/>
                    <a:p>
                      <a:pPr>
                        <a:spcAft>
                          <a:spcPts val="0"/>
                        </a:spcAft>
                      </a:pPr>
                      <a:r>
                        <a:rPr lang="es-ES" sz="900">
                          <a:effectLst/>
                        </a:rPr>
                        <a:t>7</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Ac-cqytqe-NH</a:t>
                      </a:r>
                      <a:r>
                        <a:rPr lang="es-ES" sz="1100" baseline="-25000" dirty="0">
                          <a:effectLst/>
                        </a:rPr>
                        <a:t>2</a:t>
                      </a:r>
                      <a:r>
                        <a:rPr lang="es-ES" sz="1100" dirty="0">
                          <a:effectLst/>
                        </a:rPr>
                        <a:t>	</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715223660"/>
                  </a:ext>
                </a:extLst>
              </a:tr>
              <a:tr h="163313">
                <a:tc>
                  <a:txBody>
                    <a:bodyPr/>
                    <a:lstStyle/>
                    <a:p>
                      <a:pPr>
                        <a:spcAft>
                          <a:spcPts val="0"/>
                        </a:spcAft>
                      </a:pPr>
                      <a:r>
                        <a:rPr lang="es-ES" sz="900">
                          <a:effectLst/>
                        </a:rPr>
                        <a:t>8</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Ac-cqytwe-NH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110620391"/>
                  </a:ext>
                </a:extLst>
              </a:tr>
              <a:tr h="163313">
                <a:tc>
                  <a:txBody>
                    <a:bodyPr/>
                    <a:lstStyle/>
                    <a:p>
                      <a:pPr>
                        <a:spcAft>
                          <a:spcPts val="0"/>
                        </a:spcAft>
                      </a:pPr>
                      <a:r>
                        <a:rPr lang="es-ES" sz="900">
                          <a:effectLst/>
                        </a:rPr>
                        <a:t>9</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Ac-ppyawe-NH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411370703"/>
                  </a:ext>
                </a:extLst>
              </a:tr>
              <a:tr h="163313">
                <a:tc>
                  <a:txBody>
                    <a:bodyPr/>
                    <a:lstStyle/>
                    <a:p>
                      <a:pPr>
                        <a:spcAft>
                          <a:spcPts val="0"/>
                        </a:spcAft>
                      </a:pPr>
                      <a:r>
                        <a:rPr lang="es-ES" sz="900">
                          <a:effectLst/>
                        </a:rPr>
                        <a:t>10</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Ac-ppytqe-NH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3463704"/>
                  </a:ext>
                </a:extLst>
              </a:tr>
              <a:tr h="163313">
                <a:tc>
                  <a:txBody>
                    <a:bodyPr/>
                    <a:lstStyle/>
                    <a:p>
                      <a:pPr>
                        <a:spcAft>
                          <a:spcPts val="0"/>
                        </a:spcAft>
                      </a:pPr>
                      <a:r>
                        <a:rPr lang="es-ES" sz="900">
                          <a:effectLst/>
                        </a:rPr>
                        <a:t>11</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a:effectLst/>
                        </a:rPr>
                        <a:t>Ac-pqyawe-NH</a:t>
                      </a:r>
                      <a:r>
                        <a:rPr lang="es-ES" sz="1100" baseline="-25000">
                          <a:effectLst/>
                        </a:rPr>
                        <a:t>2</a:t>
                      </a:r>
                      <a:endParaRPr lang="es-ES" sz="110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4146817828"/>
                  </a:ext>
                </a:extLst>
              </a:tr>
              <a:tr h="163313">
                <a:tc>
                  <a:txBody>
                    <a:bodyPr/>
                    <a:lstStyle/>
                    <a:p>
                      <a:pPr>
                        <a:spcAft>
                          <a:spcPts val="0"/>
                        </a:spcAft>
                      </a:pPr>
                      <a:r>
                        <a:rPr lang="es-ES" sz="900">
                          <a:effectLst/>
                        </a:rPr>
                        <a:t>12</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Ac-pqytqe-NH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170433393"/>
                  </a:ext>
                </a:extLst>
              </a:tr>
              <a:tr h="163313">
                <a:tc>
                  <a:txBody>
                    <a:bodyPr/>
                    <a:lstStyle/>
                    <a:p>
                      <a:pPr>
                        <a:spcAft>
                          <a:spcPts val="0"/>
                        </a:spcAft>
                      </a:pPr>
                      <a:r>
                        <a:rPr lang="es-ES" sz="900">
                          <a:effectLst/>
                        </a:rPr>
                        <a:t>13</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Ac-pqytwe-NH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4164282076"/>
                  </a:ext>
                </a:extLst>
              </a:tr>
              <a:tr h="163313">
                <a:tc>
                  <a:txBody>
                    <a:bodyPr/>
                    <a:lstStyle/>
                    <a:p>
                      <a:pPr>
                        <a:spcAft>
                          <a:spcPts val="0"/>
                        </a:spcAft>
                      </a:pPr>
                      <a:r>
                        <a:rPr lang="es-ES" sz="900">
                          <a:effectLst/>
                        </a:rPr>
                        <a:t>14</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Ac-ppytwe-NH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416381737"/>
                  </a:ext>
                </a:extLst>
              </a:tr>
              <a:tr h="163313">
                <a:tc>
                  <a:txBody>
                    <a:bodyPr/>
                    <a:lstStyle/>
                    <a:p>
                      <a:pPr>
                        <a:spcAft>
                          <a:spcPts val="0"/>
                        </a:spcAft>
                      </a:pPr>
                      <a:r>
                        <a:rPr lang="es-ES" sz="900">
                          <a:effectLst/>
                        </a:rPr>
                        <a:t>15</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Ac-ppyaqe-NH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339432285"/>
                  </a:ext>
                </a:extLst>
              </a:tr>
              <a:tr h="163313">
                <a:tc>
                  <a:txBody>
                    <a:bodyPr/>
                    <a:lstStyle/>
                    <a:p>
                      <a:pPr>
                        <a:spcAft>
                          <a:spcPts val="0"/>
                        </a:spcAft>
                      </a:pPr>
                      <a:r>
                        <a:rPr lang="es-ES" sz="900">
                          <a:effectLst/>
                        </a:rPr>
                        <a:t>16</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Ac-pqyaqe-NH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397310238"/>
                  </a:ext>
                </a:extLst>
              </a:tr>
              <a:tr h="163313">
                <a:tc>
                  <a:txBody>
                    <a:bodyPr/>
                    <a:lstStyle/>
                    <a:p>
                      <a:pPr>
                        <a:spcAft>
                          <a:spcPts val="0"/>
                        </a:spcAft>
                      </a:pPr>
                      <a:r>
                        <a:rPr lang="es-ES" sz="900">
                          <a:effectLst/>
                        </a:rPr>
                        <a:t>17</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Ac-ppyawr-NH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598897300"/>
                  </a:ext>
                </a:extLst>
              </a:tr>
              <a:tr h="163313">
                <a:tc>
                  <a:txBody>
                    <a:bodyPr/>
                    <a:lstStyle/>
                    <a:p>
                      <a:pPr>
                        <a:spcAft>
                          <a:spcPts val="0"/>
                        </a:spcAft>
                      </a:pPr>
                      <a:r>
                        <a:rPr lang="es-ES" sz="900">
                          <a:effectLst/>
                        </a:rPr>
                        <a:t>18</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a:effectLst/>
                        </a:rPr>
                        <a:t>Ac-ppyawk-NH</a:t>
                      </a:r>
                      <a:r>
                        <a:rPr lang="es-ES" sz="1100" baseline="-25000">
                          <a:effectLst/>
                        </a:rPr>
                        <a:t>2</a:t>
                      </a:r>
                      <a:endParaRPr lang="es-ES" sz="110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503263500"/>
                  </a:ext>
                </a:extLst>
              </a:tr>
              <a:tr h="163313">
                <a:tc>
                  <a:txBody>
                    <a:bodyPr/>
                    <a:lstStyle/>
                    <a:p>
                      <a:pPr>
                        <a:spcAft>
                          <a:spcPts val="0"/>
                        </a:spcAft>
                      </a:pPr>
                      <a:r>
                        <a:rPr lang="es-ES" sz="900">
                          <a:effectLst/>
                        </a:rPr>
                        <a:t>19</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Ac-GRKKRRQRRRppyawe-NH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419623329"/>
                  </a:ext>
                </a:extLst>
              </a:tr>
              <a:tr h="163313">
                <a:tc>
                  <a:txBody>
                    <a:bodyPr/>
                    <a:lstStyle/>
                    <a:p>
                      <a:pPr>
                        <a:spcAft>
                          <a:spcPts val="0"/>
                        </a:spcAft>
                      </a:pPr>
                      <a:r>
                        <a:rPr lang="es-ES" sz="900">
                          <a:effectLst/>
                        </a:rPr>
                        <a:t>20</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Ac-GRKKRRQRRRppyawr-NH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325639446"/>
                  </a:ext>
                </a:extLst>
              </a:tr>
              <a:tr h="163313">
                <a:tc>
                  <a:txBody>
                    <a:bodyPr/>
                    <a:lstStyle/>
                    <a:p>
                      <a:pPr>
                        <a:spcAft>
                          <a:spcPts val="0"/>
                        </a:spcAft>
                      </a:pPr>
                      <a:r>
                        <a:rPr lang="es-ES" sz="900">
                          <a:effectLst/>
                        </a:rPr>
                        <a:t>21</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a:t>
                      </a:r>
                      <a:r>
                        <a:rPr lang="es-ES" sz="1100" dirty="0" err="1">
                          <a:effectLst/>
                        </a:rPr>
                        <a:t>GRKKRRQRRRppyawk</a:t>
                      </a:r>
                      <a:r>
                        <a:rPr lang="es-ES" sz="1100" dirty="0">
                          <a:effectLst/>
                        </a:rPr>
                        <a:t>- 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777864367"/>
                  </a:ext>
                </a:extLst>
              </a:tr>
              <a:tr h="163313">
                <a:tc>
                  <a:txBody>
                    <a:bodyPr/>
                    <a:lstStyle/>
                    <a:p>
                      <a:pPr>
                        <a:spcAft>
                          <a:spcPts val="0"/>
                        </a:spcAft>
                      </a:pPr>
                      <a:r>
                        <a:rPr lang="es-ES" sz="900">
                          <a:effectLst/>
                        </a:rPr>
                        <a:t>22</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Ac-payawe-NH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268939496"/>
                  </a:ext>
                </a:extLst>
              </a:tr>
              <a:tr h="163313">
                <a:tc>
                  <a:txBody>
                    <a:bodyPr/>
                    <a:lstStyle/>
                    <a:p>
                      <a:pPr>
                        <a:spcAft>
                          <a:spcPts val="0"/>
                        </a:spcAft>
                      </a:pPr>
                      <a:r>
                        <a:rPr lang="es-ES" sz="900">
                          <a:effectLst/>
                        </a:rPr>
                        <a:t>23</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n-US" sz="1100" dirty="0">
                          <a:effectLst/>
                        </a:rPr>
                        <a:t>Ac-ppaawe-NH</a:t>
                      </a:r>
                      <a:r>
                        <a:rPr lang="en-US" sz="1100" baseline="-25000" dirty="0">
                          <a:effectLst/>
                        </a:rPr>
                        <a:t>2</a:t>
                      </a:r>
                      <a:r>
                        <a:rPr lang="en-US" sz="1100" dirty="0">
                          <a:effectLst/>
                        </a:rPr>
                        <a:t>	</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1361205114"/>
                  </a:ext>
                </a:extLst>
              </a:tr>
              <a:tr h="163313">
                <a:tc>
                  <a:txBody>
                    <a:bodyPr/>
                    <a:lstStyle/>
                    <a:p>
                      <a:pPr>
                        <a:spcAft>
                          <a:spcPts val="0"/>
                        </a:spcAft>
                      </a:pPr>
                      <a:r>
                        <a:rPr lang="es-ES" sz="900">
                          <a:effectLst/>
                        </a:rPr>
                        <a:t>24</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Ac-pphafk-NH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3049439248"/>
                  </a:ext>
                </a:extLst>
              </a:tr>
              <a:tr h="163313">
                <a:tc>
                  <a:txBody>
                    <a:bodyPr/>
                    <a:lstStyle/>
                    <a:p>
                      <a:pPr>
                        <a:spcAft>
                          <a:spcPts val="0"/>
                        </a:spcAft>
                      </a:pPr>
                      <a:r>
                        <a:rPr lang="es-ES" sz="900">
                          <a:effectLst/>
                        </a:rPr>
                        <a:t>25</a:t>
                      </a:r>
                      <a:endParaRPr lang="es-ES" sz="1000">
                        <a:effectLst/>
                        <a:latin typeface="Times New Roman" panose="02020603050405020304" pitchFamily="18" charset="0"/>
                        <a:ea typeface="Times New Roman" panose="02020603050405020304" pitchFamily="18" charset="0"/>
                      </a:endParaRPr>
                    </a:p>
                  </a:txBody>
                  <a:tcPr marL="57860" marR="57860" marT="0" marB="0"/>
                </a:tc>
                <a:tc>
                  <a:txBody>
                    <a:bodyPr/>
                    <a:lstStyle/>
                    <a:p>
                      <a:pPr>
                        <a:spcAft>
                          <a:spcPts val="0"/>
                        </a:spcAft>
                      </a:pPr>
                      <a:r>
                        <a:rPr lang="es-ES" sz="1100" dirty="0">
                          <a:effectLst/>
                        </a:rPr>
                        <a:t>Ac-payawk-NH</a:t>
                      </a:r>
                      <a:r>
                        <a:rPr lang="es-ES" sz="1100" baseline="-25000" dirty="0">
                          <a:effectLst/>
                        </a:rPr>
                        <a:t>2</a:t>
                      </a:r>
                      <a:endParaRPr lang="es-ES" sz="1100" dirty="0">
                        <a:effectLst/>
                        <a:latin typeface="Times New Roman" panose="02020603050405020304" pitchFamily="18" charset="0"/>
                        <a:ea typeface="Times New Roman" panose="02020603050405020304" pitchFamily="18" charset="0"/>
                      </a:endParaRPr>
                    </a:p>
                  </a:txBody>
                  <a:tcPr marL="57860" marR="57860" marT="0" marB="0"/>
                </a:tc>
                <a:extLst>
                  <a:ext uri="{0D108BD9-81ED-4DB2-BD59-A6C34878D82A}">
                    <a16:rowId xmlns:a16="http://schemas.microsoft.com/office/drawing/2014/main" val="1716902964"/>
                  </a:ext>
                </a:extLst>
              </a:tr>
              <a:tr h="163313">
                <a:tc>
                  <a:txBody>
                    <a:bodyPr/>
                    <a:lstStyle/>
                    <a:p>
                      <a:pPr>
                        <a:spcAft>
                          <a:spcPts val="0"/>
                        </a:spcAft>
                      </a:pPr>
                      <a:r>
                        <a:rPr lang="es-ES" sz="900">
                          <a:effectLst/>
                        </a:rPr>
                        <a:t>26 (SC1)</a:t>
                      </a:r>
                      <a:endParaRPr lang="es-ES" sz="90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tc>
                  <a:txBody>
                    <a:bodyPr/>
                    <a:lstStyle/>
                    <a:p>
                      <a:pPr>
                        <a:spcAft>
                          <a:spcPts val="0"/>
                        </a:spcAft>
                      </a:pPr>
                      <a:r>
                        <a:rPr lang="es-ES" sz="1100" dirty="0">
                          <a:effectLst/>
                        </a:rPr>
                        <a:t>Ac-pypaew-NH</a:t>
                      </a:r>
                      <a:r>
                        <a:rPr lang="es-ES" sz="1100" baseline="-25000" dirty="0">
                          <a:effectLst/>
                        </a:rPr>
                        <a:t>2</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499985640"/>
                  </a:ext>
                </a:extLst>
              </a:tr>
              <a:tr h="163313">
                <a:tc>
                  <a:txBody>
                    <a:bodyPr/>
                    <a:lstStyle/>
                    <a:p>
                      <a:pPr>
                        <a:spcAft>
                          <a:spcPts val="0"/>
                        </a:spcAft>
                      </a:pPr>
                      <a:r>
                        <a:rPr lang="es-ES" sz="900">
                          <a:effectLst/>
                        </a:rPr>
                        <a:t>27 (SC2)</a:t>
                      </a:r>
                      <a:endParaRPr lang="es-ES" sz="90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tc>
                  <a:txBody>
                    <a:bodyPr/>
                    <a:lstStyle/>
                    <a:p>
                      <a:pPr>
                        <a:spcAft>
                          <a:spcPts val="0"/>
                        </a:spcAft>
                      </a:pPr>
                      <a:r>
                        <a:rPr lang="es-ES" sz="1100" dirty="0">
                          <a:effectLst/>
                        </a:rPr>
                        <a:t>Ac-yppewa-NH</a:t>
                      </a:r>
                      <a:r>
                        <a:rPr lang="es-ES" sz="1100" baseline="-25000" dirty="0">
                          <a:effectLst/>
                        </a:rPr>
                        <a:t>2</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1572005730"/>
                  </a:ext>
                </a:extLst>
              </a:tr>
              <a:tr h="163313">
                <a:tc>
                  <a:txBody>
                    <a:bodyPr/>
                    <a:lstStyle/>
                    <a:p>
                      <a:pPr>
                        <a:spcAft>
                          <a:spcPts val="0"/>
                        </a:spcAft>
                      </a:pPr>
                      <a:r>
                        <a:rPr lang="es-ES" sz="900">
                          <a:effectLst/>
                        </a:rPr>
                        <a:t>28</a:t>
                      </a:r>
                      <a:endParaRPr lang="es-ES" sz="90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tc>
                  <a:txBody>
                    <a:bodyPr/>
                    <a:lstStyle/>
                    <a:p>
                      <a:pPr>
                        <a:spcAft>
                          <a:spcPts val="0"/>
                        </a:spcAft>
                      </a:pPr>
                      <a:r>
                        <a:rPr lang="en-US" sz="1100" dirty="0">
                          <a:effectLst/>
                        </a:rPr>
                        <a:t>Rho-ppyawe-NH</a:t>
                      </a:r>
                      <a:r>
                        <a:rPr lang="en-US" sz="1100" baseline="-25000" dirty="0">
                          <a:effectLst/>
                        </a:rPr>
                        <a:t>2</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3918930955"/>
                  </a:ext>
                </a:extLst>
              </a:tr>
              <a:tr h="163313">
                <a:tc>
                  <a:txBody>
                    <a:bodyPr/>
                    <a:lstStyle/>
                    <a:p>
                      <a:pPr>
                        <a:spcAft>
                          <a:spcPts val="0"/>
                        </a:spcAft>
                      </a:pPr>
                      <a:r>
                        <a:rPr lang="es-ES" sz="900">
                          <a:effectLst/>
                        </a:rPr>
                        <a:t>29</a:t>
                      </a:r>
                      <a:endParaRPr lang="es-ES" sz="90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tc>
                  <a:txBody>
                    <a:bodyPr/>
                    <a:lstStyle/>
                    <a:p>
                      <a:pPr>
                        <a:spcAft>
                          <a:spcPts val="0"/>
                        </a:spcAft>
                      </a:pPr>
                      <a:r>
                        <a:rPr lang="en-US" sz="1100" dirty="0">
                          <a:effectLst/>
                        </a:rPr>
                        <a:t>Abp1-peptoide</a:t>
                      </a:r>
                      <a:endParaRPr lang="es-ES" sz="1100" dirty="0">
                        <a:effectLst/>
                        <a:latin typeface="Consolas" panose="020B0609020204030204" pitchFamily="49"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2080105165"/>
                  </a:ext>
                </a:extLst>
              </a:tr>
            </a:tbl>
          </a:graphicData>
        </a:graphic>
      </p:graphicFrame>
      <p:sp>
        <p:nvSpPr>
          <p:cNvPr id="6" name="Elipse 5"/>
          <p:cNvSpPr/>
          <p:nvPr/>
        </p:nvSpPr>
        <p:spPr>
          <a:xfrm>
            <a:off x="1223985" y="1854725"/>
            <a:ext cx="1259783" cy="2061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1187624" y="2214765"/>
            <a:ext cx="1296144" cy="20612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Objeto 7"/>
          <p:cNvGraphicFramePr>
            <a:graphicFrameLocks noChangeAspect="1"/>
          </p:cNvGraphicFramePr>
          <p:nvPr>
            <p:extLst>
              <p:ext uri="{D42A27DB-BD31-4B8C-83A1-F6EECF244321}">
                <p14:modId xmlns:p14="http://schemas.microsoft.com/office/powerpoint/2010/main" val="2673668458"/>
              </p:ext>
            </p:extLst>
          </p:nvPr>
        </p:nvGraphicFramePr>
        <p:xfrm>
          <a:off x="4428698" y="1556793"/>
          <a:ext cx="4058801" cy="2493062"/>
        </p:xfrm>
        <a:graphic>
          <a:graphicData uri="http://schemas.openxmlformats.org/presentationml/2006/ole">
            <mc:AlternateContent xmlns:mc="http://schemas.openxmlformats.org/markup-compatibility/2006">
              <mc:Choice xmlns:v="urn:schemas-microsoft-com:vml" Requires="v">
                <p:oleObj spid="_x0000_s2057" name="Prism Project" r:id="rId3" imgW="4572000" imgH="2808000" progId="Prism5.Document">
                  <p:embed/>
                </p:oleObj>
              </mc:Choice>
              <mc:Fallback>
                <p:oleObj name="Prism Project" r:id="rId3" imgW="4572000" imgH="2808000" progId="Prism5.Document">
                  <p:embed/>
                  <p:pic>
                    <p:nvPicPr>
                      <p:cNvPr id="0" name=""/>
                      <p:cNvPicPr/>
                      <p:nvPr/>
                    </p:nvPicPr>
                    <p:blipFill>
                      <a:blip r:embed="rId4"/>
                      <a:stretch>
                        <a:fillRect/>
                      </a:stretch>
                    </p:blipFill>
                    <p:spPr>
                      <a:xfrm>
                        <a:off x="4428698" y="1556793"/>
                        <a:ext cx="4058801" cy="2493062"/>
                      </a:xfrm>
                      <a:prstGeom prst="rect">
                        <a:avLst/>
                      </a:prstGeom>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2408685277"/>
              </p:ext>
            </p:extLst>
          </p:nvPr>
        </p:nvGraphicFramePr>
        <p:xfrm>
          <a:off x="4572000" y="4065903"/>
          <a:ext cx="4047479" cy="2569873"/>
        </p:xfrm>
        <a:graphic>
          <a:graphicData uri="http://schemas.openxmlformats.org/presentationml/2006/ole">
            <mc:AlternateContent xmlns:mc="http://schemas.openxmlformats.org/markup-compatibility/2006">
              <mc:Choice xmlns:v="urn:schemas-microsoft-com:vml" Requires="v">
                <p:oleObj spid="_x0000_s2058" name="Prism Project" r:id="rId5" imgW="4536000" imgH="2880000" progId="Prism5.Document">
                  <p:embed/>
                </p:oleObj>
              </mc:Choice>
              <mc:Fallback>
                <p:oleObj name="Prism Project" r:id="rId5" imgW="4536000" imgH="2880000" progId="Prism5.Document">
                  <p:embed/>
                  <p:pic>
                    <p:nvPicPr>
                      <p:cNvPr id="0" name=""/>
                      <p:cNvPicPr/>
                      <p:nvPr/>
                    </p:nvPicPr>
                    <p:blipFill>
                      <a:blip r:embed="rId6"/>
                      <a:stretch>
                        <a:fillRect/>
                      </a:stretch>
                    </p:blipFill>
                    <p:spPr>
                      <a:xfrm>
                        <a:off x="4572000" y="4065903"/>
                        <a:ext cx="4047479" cy="2569873"/>
                      </a:xfrm>
                      <a:prstGeom prst="rect">
                        <a:avLst/>
                      </a:prstGeom>
                    </p:spPr>
                  </p:pic>
                </p:oleObj>
              </mc:Fallback>
            </mc:AlternateContent>
          </a:graphicData>
        </a:graphic>
      </p:graphicFrame>
    </p:spTree>
    <p:extLst>
      <p:ext uri="{BB962C8B-B14F-4D97-AF65-F5344CB8AC3E}">
        <p14:creationId xmlns:p14="http://schemas.microsoft.com/office/powerpoint/2010/main" val="4259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95536" y="1628800"/>
            <a:ext cx="8712968" cy="5328592"/>
          </a:xfrm>
        </p:spPr>
        <p:txBody>
          <a:bodyPr>
            <a:normAutofit fontScale="92500" lnSpcReduction="10000"/>
          </a:bodyPr>
          <a:lstStyle/>
          <a:p>
            <a:r>
              <a:rPr lang="es-ES" dirty="0" smtClean="0"/>
              <a:t>Caracterización del modelo en mosca de DM2</a:t>
            </a:r>
          </a:p>
          <a:p>
            <a:endParaRPr lang="es-ES" dirty="0"/>
          </a:p>
          <a:p>
            <a:endParaRPr lang="es-ES" dirty="0" smtClean="0"/>
          </a:p>
          <a:p>
            <a:endParaRPr lang="es-ES" dirty="0" smtClean="0"/>
          </a:p>
          <a:p>
            <a:endParaRPr lang="es-ES" dirty="0"/>
          </a:p>
          <a:p>
            <a:endParaRPr lang="es-ES" dirty="0" smtClean="0"/>
          </a:p>
          <a:p>
            <a:endParaRPr lang="es-ES" dirty="0"/>
          </a:p>
          <a:p>
            <a:endParaRPr lang="es-ES" dirty="0" smtClean="0"/>
          </a:p>
          <a:p>
            <a:r>
              <a:rPr lang="es-ES" dirty="0" smtClean="0"/>
              <a:t>Actividad de Abp1 en el modelo de disfunción cardiaca en DM2</a:t>
            </a:r>
            <a:endParaRPr lang="es-ES" dirty="0"/>
          </a:p>
        </p:txBody>
      </p:sp>
      <p:sp>
        <p:nvSpPr>
          <p:cNvPr id="3" name="Título 2"/>
          <p:cNvSpPr>
            <a:spLocks noGrp="1"/>
          </p:cNvSpPr>
          <p:nvPr>
            <p:ph type="title"/>
          </p:nvPr>
        </p:nvSpPr>
        <p:spPr>
          <a:xfrm>
            <a:off x="1835696" y="485800"/>
            <a:ext cx="6941583" cy="1143000"/>
          </a:xfrm>
        </p:spPr>
        <p:txBody>
          <a:bodyPr/>
          <a:lstStyle/>
          <a:p>
            <a:r>
              <a:rPr lang="es-ES" b="1" dirty="0" smtClean="0"/>
              <a:t>Modelo en Drosophila de DM2</a:t>
            </a:r>
            <a:endParaRPr lang="es-ES" b="1" dirty="0"/>
          </a:p>
        </p:txBody>
      </p:sp>
      <p:pic>
        <p:nvPicPr>
          <p:cNvPr id="4" name="Imagen 3"/>
          <p:cNvPicPr>
            <a:picLocks noChangeAspect="1"/>
          </p:cNvPicPr>
          <p:nvPr/>
        </p:nvPicPr>
        <p:blipFill>
          <a:blip r:embed="rId2"/>
          <a:stretch>
            <a:fillRect/>
          </a:stretch>
        </p:blipFill>
        <p:spPr>
          <a:xfrm>
            <a:off x="395537" y="2204864"/>
            <a:ext cx="7200799" cy="2866985"/>
          </a:xfrm>
          <a:prstGeom prst="rect">
            <a:avLst/>
          </a:prstGeom>
        </p:spPr>
      </p:pic>
      <p:pic>
        <p:nvPicPr>
          <p:cNvPr id="5" name="Imagen 4"/>
          <p:cNvPicPr>
            <a:picLocks noChangeAspect="1"/>
          </p:cNvPicPr>
          <p:nvPr/>
        </p:nvPicPr>
        <p:blipFill>
          <a:blip r:embed="rId3"/>
          <a:stretch>
            <a:fillRect/>
          </a:stretch>
        </p:blipFill>
        <p:spPr>
          <a:xfrm>
            <a:off x="101148" y="2204864"/>
            <a:ext cx="4893917" cy="3169355"/>
          </a:xfrm>
          <a:prstGeom prst="rect">
            <a:avLst/>
          </a:prstGeom>
        </p:spPr>
      </p:pic>
      <p:pic>
        <p:nvPicPr>
          <p:cNvPr id="6" name="Imagen 5"/>
          <p:cNvPicPr>
            <a:picLocks noChangeAspect="1"/>
          </p:cNvPicPr>
          <p:nvPr/>
        </p:nvPicPr>
        <p:blipFill>
          <a:blip r:embed="rId4"/>
          <a:stretch>
            <a:fillRect/>
          </a:stretch>
        </p:blipFill>
        <p:spPr>
          <a:xfrm>
            <a:off x="4995066" y="2055746"/>
            <a:ext cx="3836878" cy="3739563"/>
          </a:xfrm>
          <a:prstGeom prst="rect">
            <a:avLst/>
          </a:prstGeom>
        </p:spPr>
      </p:pic>
      <p:sp>
        <p:nvSpPr>
          <p:cNvPr id="7" name="CuadroTexto 6"/>
          <p:cNvSpPr txBox="1"/>
          <p:nvPr/>
        </p:nvSpPr>
        <p:spPr>
          <a:xfrm>
            <a:off x="7631832" y="-12656"/>
            <a:ext cx="1512168" cy="369332"/>
          </a:xfrm>
          <a:prstGeom prst="rect">
            <a:avLst/>
          </a:prstGeom>
          <a:noFill/>
        </p:spPr>
        <p:txBody>
          <a:bodyPr wrap="square" rtlCol="0">
            <a:spAutoFit/>
          </a:bodyPr>
          <a:lstStyle/>
          <a:p>
            <a:r>
              <a:rPr lang="es-ES" dirty="0"/>
              <a:t>R</a:t>
            </a:r>
            <a:r>
              <a:rPr lang="es-ES" dirty="0" smtClean="0"/>
              <a:t>esultados</a:t>
            </a:r>
            <a:endParaRPr lang="es-ES" dirty="0"/>
          </a:p>
        </p:txBody>
      </p:sp>
    </p:spTree>
    <p:extLst>
      <p:ext uri="{BB962C8B-B14F-4D97-AF65-F5344CB8AC3E}">
        <p14:creationId xmlns:p14="http://schemas.microsoft.com/office/powerpoint/2010/main" val="31148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815198" y="4483309"/>
            <a:ext cx="1959628" cy="1102291"/>
          </a:xfrm>
          <a:prstGeom prst="rect">
            <a:avLst/>
          </a:prstGeom>
        </p:spPr>
      </p:pic>
      <p:sp>
        <p:nvSpPr>
          <p:cNvPr id="6" name="CuadroTexto 5"/>
          <p:cNvSpPr txBox="1"/>
          <p:nvPr/>
        </p:nvSpPr>
        <p:spPr>
          <a:xfrm>
            <a:off x="1561955" y="4008858"/>
            <a:ext cx="8410645" cy="461665"/>
          </a:xfrm>
          <a:prstGeom prst="rect">
            <a:avLst/>
          </a:prstGeom>
          <a:noFill/>
        </p:spPr>
        <p:txBody>
          <a:bodyPr wrap="square" rtlCol="0">
            <a:spAutoFit/>
          </a:bodyPr>
          <a:lstStyle/>
          <a:p>
            <a:pPr algn="ctr"/>
            <a:r>
              <a:rPr lang="es-ES" sz="2400" b="1" dirty="0" smtClean="0"/>
              <a:t>Financiación</a:t>
            </a:r>
            <a:endParaRPr lang="es-ES" sz="2400" b="1" dirty="0"/>
          </a:p>
        </p:txBody>
      </p:sp>
      <p:sp>
        <p:nvSpPr>
          <p:cNvPr id="7" name="Rectángulo 6"/>
          <p:cNvSpPr/>
          <p:nvPr/>
        </p:nvSpPr>
        <p:spPr>
          <a:xfrm>
            <a:off x="4080843" y="5661597"/>
            <a:ext cx="3480636" cy="923330"/>
          </a:xfrm>
          <a:prstGeom prst="rect">
            <a:avLst/>
          </a:prstGeom>
        </p:spPr>
        <p:txBody>
          <a:bodyPr wrap="square">
            <a:spAutoFit/>
          </a:bodyPr>
          <a:lstStyle/>
          <a:p>
            <a:pPr algn="ctr"/>
            <a:r>
              <a:rPr lang="en-US" i="1" dirty="0" smtClean="0"/>
              <a:t>“Analysis </a:t>
            </a:r>
            <a:r>
              <a:rPr lang="en-US" i="1" dirty="0"/>
              <a:t>of the structure-activity relationships of anti-</a:t>
            </a:r>
            <a:r>
              <a:rPr lang="en-US" i="1" dirty="0" err="1"/>
              <a:t>Myotonic</a:t>
            </a:r>
            <a:r>
              <a:rPr lang="en-US" i="1" dirty="0"/>
              <a:t> Dystrophy </a:t>
            </a:r>
            <a:r>
              <a:rPr lang="en-US" i="1" dirty="0" err="1" smtClean="0"/>
              <a:t>hexapeptides</a:t>
            </a:r>
            <a:r>
              <a:rPr lang="es-ES" dirty="0" smtClean="0">
                <a:effectLst/>
              </a:rPr>
              <a:t>“</a:t>
            </a:r>
            <a:endParaRPr lang="es-ES" dirty="0"/>
          </a:p>
        </p:txBody>
      </p:sp>
      <p:sp>
        <p:nvSpPr>
          <p:cNvPr id="2" name="CuadroTexto 1"/>
          <p:cNvSpPr txBox="1"/>
          <p:nvPr/>
        </p:nvSpPr>
        <p:spPr>
          <a:xfrm>
            <a:off x="307954" y="1509574"/>
            <a:ext cx="3039910" cy="923330"/>
          </a:xfrm>
          <a:prstGeom prst="rect">
            <a:avLst/>
          </a:prstGeom>
          <a:noFill/>
        </p:spPr>
        <p:txBody>
          <a:bodyPr wrap="square" rtlCol="0">
            <a:spAutoFit/>
          </a:bodyPr>
          <a:lstStyle/>
          <a:p>
            <a:r>
              <a:rPr lang="es-ES" dirty="0" smtClean="0"/>
              <a:t>Dr. Roger Estrada, </a:t>
            </a:r>
            <a:r>
              <a:rPr lang="es-ES" dirty="0" err="1" smtClean="0"/>
              <a:t>Laboratori</a:t>
            </a:r>
            <a:r>
              <a:rPr lang="es-ES" dirty="0" smtClean="0"/>
              <a:t> </a:t>
            </a:r>
            <a:r>
              <a:rPr lang="es-ES" dirty="0"/>
              <a:t>de </a:t>
            </a:r>
            <a:r>
              <a:rPr lang="es-ES" dirty="0" err="1"/>
              <a:t>Disseny</a:t>
            </a:r>
            <a:r>
              <a:rPr lang="es-ES" dirty="0"/>
              <a:t> </a:t>
            </a:r>
            <a:r>
              <a:rPr lang="es-ES" dirty="0" smtClean="0"/>
              <a:t>Molecular, </a:t>
            </a:r>
            <a:r>
              <a:rPr lang="es-ES" dirty="0" err="1" smtClean="0"/>
              <a:t>Grup</a:t>
            </a:r>
            <a:r>
              <a:rPr lang="es-ES" dirty="0" smtClean="0"/>
              <a:t> </a:t>
            </a:r>
            <a:r>
              <a:rPr lang="es-ES" dirty="0" err="1"/>
              <a:t>d’Enginyeria</a:t>
            </a:r>
            <a:r>
              <a:rPr lang="es-ES" dirty="0"/>
              <a:t> Molecular (GEM</a:t>
            </a:r>
            <a:r>
              <a:rPr lang="es-ES" dirty="0" smtClean="0"/>
              <a:t>)</a:t>
            </a:r>
            <a:endParaRPr lang="es-ES" dirty="0"/>
          </a:p>
        </p:txBody>
      </p:sp>
      <p:pic>
        <p:nvPicPr>
          <p:cNvPr id="3" name="Imagen 2"/>
          <p:cNvPicPr>
            <a:picLocks noChangeAspect="1"/>
          </p:cNvPicPr>
          <p:nvPr/>
        </p:nvPicPr>
        <p:blipFill>
          <a:blip r:embed="rId4"/>
          <a:stretch>
            <a:fillRect/>
          </a:stretch>
        </p:blipFill>
        <p:spPr>
          <a:xfrm>
            <a:off x="3275856" y="1391604"/>
            <a:ext cx="1539342" cy="1088247"/>
          </a:xfrm>
          <a:prstGeom prst="rect">
            <a:avLst/>
          </a:prstGeom>
        </p:spPr>
      </p:pic>
      <p:sp>
        <p:nvSpPr>
          <p:cNvPr id="9" name="CuadroTexto 8"/>
          <p:cNvSpPr txBox="1"/>
          <p:nvPr/>
        </p:nvSpPr>
        <p:spPr>
          <a:xfrm>
            <a:off x="5292081" y="1520669"/>
            <a:ext cx="3851920" cy="1477328"/>
          </a:xfrm>
          <a:prstGeom prst="rect">
            <a:avLst/>
          </a:prstGeom>
          <a:noFill/>
        </p:spPr>
        <p:txBody>
          <a:bodyPr wrap="square" rtlCol="0">
            <a:spAutoFit/>
          </a:bodyPr>
          <a:lstStyle/>
          <a:p>
            <a:r>
              <a:rPr lang="es-ES" dirty="0" smtClean="0"/>
              <a:t>Josep </a:t>
            </a:r>
            <a:r>
              <a:rPr lang="es-ES" dirty="0" err="1" smtClean="0"/>
              <a:t>Bartomeu</a:t>
            </a:r>
            <a:r>
              <a:rPr lang="es-ES" dirty="0" smtClean="0"/>
              <a:t> Caldera Cerda, Alex </a:t>
            </a:r>
            <a:r>
              <a:rPr lang="es-ES" dirty="0" err="1"/>
              <a:t>Perálvarez</a:t>
            </a:r>
            <a:r>
              <a:rPr lang="es-ES" dirty="0"/>
              <a:t>-Marín, </a:t>
            </a:r>
            <a:r>
              <a:rPr lang="es-ES" dirty="0" smtClean="0"/>
              <a:t>Elena </a:t>
            </a:r>
            <a:r>
              <a:rPr lang="es-ES" dirty="0" err="1" smtClean="0"/>
              <a:t>Alvarez</a:t>
            </a:r>
            <a:r>
              <a:rPr lang="es-ES" dirty="0" smtClean="0"/>
              <a:t> </a:t>
            </a:r>
            <a:r>
              <a:rPr lang="es-ES" dirty="0" err="1" smtClean="0"/>
              <a:t>Marimon</a:t>
            </a:r>
            <a:r>
              <a:rPr lang="es-ES" dirty="0" smtClean="0"/>
              <a:t>, Centre </a:t>
            </a:r>
            <a:r>
              <a:rPr lang="es-ES" dirty="0" err="1"/>
              <a:t>d'Estudis</a:t>
            </a:r>
            <a:r>
              <a:rPr lang="es-ES" dirty="0"/>
              <a:t> en </a:t>
            </a:r>
            <a:r>
              <a:rPr lang="es-ES" dirty="0" smtClean="0"/>
              <a:t>Biofísica, </a:t>
            </a:r>
            <a:r>
              <a:rPr lang="es-ES" dirty="0" err="1"/>
              <a:t>Unitat</a:t>
            </a:r>
            <a:r>
              <a:rPr lang="es-ES" dirty="0"/>
              <a:t> de </a:t>
            </a:r>
            <a:r>
              <a:rPr lang="es-ES" dirty="0" smtClean="0"/>
              <a:t>Biofísica,</a:t>
            </a:r>
            <a:r>
              <a:rPr lang="es-ES" dirty="0"/>
              <a:t> </a:t>
            </a:r>
            <a:r>
              <a:rPr lang="es-ES" dirty="0" err="1" smtClean="0"/>
              <a:t>Universitat</a:t>
            </a:r>
            <a:r>
              <a:rPr lang="es-ES" dirty="0" smtClean="0"/>
              <a:t> </a:t>
            </a:r>
            <a:r>
              <a:rPr lang="es-ES" dirty="0" err="1"/>
              <a:t>Autònoma</a:t>
            </a:r>
            <a:r>
              <a:rPr lang="es-ES" dirty="0"/>
              <a:t> de Barcelona</a:t>
            </a:r>
          </a:p>
        </p:txBody>
      </p:sp>
      <p:pic>
        <p:nvPicPr>
          <p:cNvPr id="10" name="Imagen 9"/>
          <p:cNvPicPr>
            <a:picLocks noChangeAspect="1"/>
          </p:cNvPicPr>
          <p:nvPr/>
        </p:nvPicPr>
        <p:blipFill rotWithShape="1">
          <a:blip r:embed="rId5"/>
          <a:srcRect l="8892" t="14329" r="7312" b="17740"/>
          <a:stretch/>
        </p:blipFill>
        <p:spPr>
          <a:xfrm>
            <a:off x="6133855" y="2921093"/>
            <a:ext cx="1893939" cy="994867"/>
          </a:xfrm>
          <a:prstGeom prst="rect">
            <a:avLst/>
          </a:prstGeom>
        </p:spPr>
      </p:pic>
      <p:sp>
        <p:nvSpPr>
          <p:cNvPr id="11" name="CuadroTexto 10"/>
          <p:cNvSpPr txBox="1"/>
          <p:nvPr/>
        </p:nvSpPr>
        <p:spPr>
          <a:xfrm>
            <a:off x="2123728" y="416858"/>
            <a:ext cx="6266428" cy="707886"/>
          </a:xfrm>
          <a:prstGeom prst="rect">
            <a:avLst/>
          </a:prstGeom>
          <a:noFill/>
        </p:spPr>
        <p:txBody>
          <a:bodyPr wrap="square" rtlCol="0">
            <a:spAutoFit/>
          </a:bodyPr>
          <a:lstStyle/>
          <a:p>
            <a:r>
              <a:rPr lang="es-ES" sz="4000" b="1" dirty="0" smtClean="0"/>
              <a:t>Colaboraciones</a:t>
            </a:r>
            <a:endParaRPr lang="es-ES" sz="4000" b="1" dirty="0"/>
          </a:p>
        </p:txBody>
      </p:sp>
      <p:sp>
        <p:nvSpPr>
          <p:cNvPr id="12" name="CuadroTexto 11"/>
          <p:cNvSpPr txBox="1"/>
          <p:nvPr/>
        </p:nvSpPr>
        <p:spPr>
          <a:xfrm>
            <a:off x="195590" y="2604738"/>
            <a:ext cx="3368298" cy="923330"/>
          </a:xfrm>
          <a:prstGeom prst="rect">
            <a:avLst/>
          </a:prstGeom>
          <a:noFill/>
        </p:spPr>
        <p:txBody>
          <a:bodyPr wrap="square" rtlCol="0">
            <a:spAutoFit/>
          </a:bodyPr>
          <a:lstStyle/>
          <a:p>
            <a:r>
              <a:rPr lang="es-ES" dirty="0" err="1" smtClean="0"/>
              <a:t>Dra.Isabel</a:t>
            </a:r>
            <a:r>
              <a:rPr lang="es-ES" dirty="0" smtClean="0"/>
              <a:t> Haro Villar y </a:t>
            </a:r>
            <a:r>
              <a:rPr lang="es-ES" dirty="0" err="1" smtClean="0"/>
              <a:t>Dra.Maria</a:t>
            </a:r>
            <a:r>
              <a:rPr lang="es-ES" dirty="0" smtClean="0"/>
              <a:t> José </a:t>
            </a:r>
            <a:r>
              <a:rPr lang="es-ES" dirty="0" err="1" smtClean="0"/>
              <a:t>Gomara</a:t>
            </a:r>
            <a:r>
              <a:rPr lang="es-ES" dirty="0" smtClean="0"/>
              <a:t>, Consejo </a:t>
            </a:r>
            <a:r>
              <a:rPr lang="es-ES" dirty="0"/>
              <a:t>Superior de Investigaciones Científicas - CSIC</a:t>
            </a:r>
          </a:p>
        </p:txBody>
      </p:sp>
      <p:pic>
        <p:nvPicPr>
          <p:cNvPr id="18" name="Imagen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5579" y="2546036"/>
            <a:ext cx="1319453" cy="1007579"/>
          </a:xfrm>
          <a:prstGeom prst="rect">
            <a:avLst/>
          </a:prstGeom>
          <a:ln>
            <a:solidFill>
              <a:schemeClr val="tx1"/>
            </a:solidFill>
          </a:ln>
        </p:spPr>
      </p:pic>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863" y="3805127"/>
            <a:ext cx="906754" cy="1087372"/>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9792" y="3838531"/>
            <a:ext cx="876190" cy="1053968"/>
          </a:xfrm>
          <a:prstGeom prst="rect">
            <a:avLst/>
          </a:prstGeom>
        </p:spPr>
      </p:pic>
      <p:pic>
        <p:nvPicPr>
          <p:cNvPr id="20" name="Imagen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0666" y="3837577"/>
            <a:ext cx="916108" cy="1097316"/>
          </a:xfrm>
          <a:prstGeom prst="rect">
            <a:avLst/>
          </a:prstGeom>
        </p:spPr>
      </p:pic>
      <p:pic>
        <p:nvPicPr>
          <p:cNvPr id="22" name="Imagen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3102" y="5089598"/>
            <a:ext cx="2362094" cy="786809"/>
          </a:xfrm>
          <a:prstGeom prst="rect">
            <a:avLst/>
          </a:prstGeom>
        </p:spPr>
      </p:pic>
      <p:pic>
        <p:nvPicPr>
          <p:cNvPr id="23" name="Imagen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538" y="5932987"/>
            <a:ext cx="2388658" cy="655117"/>
          </a:xfrm>
          <a:prstGeom prst="rect">
            <a:avLst/>
          </a:prstGeom>
        </p:spPr>
      </p:pic>
      <p:sp>
        <p:nvSpPr>
          <p:cNvPr id="24" name="Rectángulo 23"/>
          <p:cNvSpPr/>
          <p:nvPr/>
        </p:nvSpPr>
        <p:spPr>
          <a:xfrm>
            <a:off x="208863" y="1461706"/>
            <a:ext cx="4899753" cy="95918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p:cNvSpPr/>
          <p:nvPr/>
        </p:nvSpPr>
        <p:spPr>
          <a:xfrm>
            <a:off x="5292081" y="1520668"/>
            <a:ext cx="3744415" cy="246653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195590" y="2454557"/>
            <a:ext cx="4913026" cy="123578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9639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9" grpId="0"/>
      <p:bldP spid="12" grpId="0"/>
      <p:bldP spid="24" grpId="0" animBg="1"/>
      <p:bldP spid="25" grpId="0" animBg="1"/>
      <p:bldP spid="26" grpId="0" animBg="1"/>
    </p:bld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1311</TotalTime>
  <Words>681</Words>
  <Application>Microsoft Office PowerPoint</Application>
  <PresentationFormat>Presentación en pantalla (4:3)</PresentationFormat>
  <Paragraphs>235</Paragraphs>
  <Slides>9</Slides>
  <Notes>3</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9</vt:i4>
      </vt:variant>
    </vt:vector>
  </HeadingPairs>
  <TitlesOfParts>
    <vt:vector size="19" baseType="lpstr">
      <vt:lpstr>ＭＳ Ｐゴシック</vt:lpstr>
      <vt:lpstr>Arial</vt:lpstr>
      <vt:lpstr>Calibri</vt:lpstr>
      <vt:lpstr>Chalkboard</vt:lpstr>
      <vt:lpstr>Comic Sans MS</vt:lpstr>
      <vt:lpstr>Consolas</vt:lpstr>
      <vt:lpstr>Times New Roman</vt:lpstr>
      <vt:lpstr>Tema de l'Office</vt:lpstr>
      <vt:lpstr>Imagen de mapa de bits</vt:lpstr>
      <vt:lpstr>GraphPad Prism 5 Project</vt:lpstr>
      <vt:lpstr>Analysis of the structure-activity relationships of anti-Myotonic Dystrophy hexapeptides </vt:lpstr>
      <vt:lpstr>Causas de la Distrofia Miotónica</vt:lpstr>
      <vt:lpstr>Presentación de PowerPoint</vt:lpstr>
      <vt:lpstr>Presentación de PowerPoint</vt:lpstr>
      <vt:lpstr>Síntesis de hexapéptidos derivados</vt:lpstr>
      <vt:lpstr>Presentación de PowerPoint</vt:lpstr>
      <vt:lpstr>Presentación de PowerPoint</vt:lpstr>
      <vt:lpstr>Modelo en Drosophila de DM2</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SEFC</dc:creator>
  <cp:lastModifiedBy>beatriz llamusi</cp:lastModifiedBy>
  <cp:revision>48</cp:revision>
  <dcterms:created xsi:type="dcterms:W3CDTF">2017-04-28T10:27:06Z</dcterms:created>
  <dcterms:modified xsi:type="dcterms:W3CDTF">2017-06-19T08:43:26Z</dcterms:modified>
</cp:coreProperties>
</file>