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8" r:id="rId4"/>
    <p:sldId id="259" r:id="rId5"/>
    <p:sldId id="260" r:id="rId6"/>
    <p:sldId id="257" r:id="rId7"/>
    <p:sldId id="261" r:id="rId8"/>
    <p:sldId id="262" r:id="rId9"/>
  </p:sldIdLst>
  <p:sldSz cx="9144000" cy="6858000" type="screen4x3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C"/>
    <a:srgbClr val="FFD20C"/>
    <a:srgbClr val="FFDC0C"/>
    <a:srgbClr val="FFD01A"/>
    <a:srgbClr val="FFCA1A"/>
    <a:srgbClr val="FEDC0E"/>
    <a:srgbClr val="FFCA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2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Pr>
        <a:gradFill>
          <a:gsLst>
            <a:gs pos="24000">
              <a:schemeClr val="tx1">
                <a:lumMod val="50000"/>
                <a:lumOff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ca-ES" smtClean="0"/>
              <a:t>Feu clic aquí per editar l'estil</a:t>
            </a:r>
            <a:endParaRPr lang="ca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ca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pic>
        <p:nvPicPr>
          <p:cNvPr id="1026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8640"/>
            <a:ext cx="2558958" cy="144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enfermedades-raras.org/images/LogoCabeceraWeb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213" y="5963297"/>
            <a:ext cx="1992212" cy="82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ederaci�n ASEM"/>
          <p:cNvPicPr>
            <a:picLocks noChangeAspect="1" noChangeArrowheads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342"/>
          <a:stretch/>
        </p:blipFill>
        <p:spPr bwMode="auto">
          <a:xfrm>
            <a:off x="6516216" y="5955026"/>
            <a:ext cx="2120898" cy="837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undación Isabel Gemio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942694"/>
            <a:ext cx="2471932" cy="9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563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pic>
        <p:nvPicPr>
          <p:cNvPr id="7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949552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3" name="Rectangle 12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4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96386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5" name="Rectangle 14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65784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Rectangle 10"/>
          <p:cNvSpPr/>
          <p:nvPr userDrawn="1"/>
        </p:nvSpPr>
        <p:spPr>
          <a:xfrm>
            <a:off x="0" y="260648"/>
            <a:ext cx="9144000" cy="115212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2" name="Imagen 1" descr="descarga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1405095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ítol 1"/>
          <p:cNvSpPr>
            <a:spLocks noGrp="1"/>
          </p:cNvSpPr>
          <p:nvPr>
            <p:ph type="title"/>
          </p:nvPr>
        </p:nvSpPr>
        <p:spPr>
          <a:xfrm>
            <a:off x="2022905" y="261191"/>
            <a:ext cx="6941583" cy="114300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903713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046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F1455-48C4-4D5A-9F15-681BA1A95C1C}" type="datetimeFigureOut">
              <a:rPr lang="ca-ES" smtClean="0"/>
              <a:t>19/06/2017</a:t>
            </a:fld>
            <a:endParaRPr lang="ca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CC558-D50E-4D62-BD54-446B34F598DF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49136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23528" y="2329130"/>
            <a:ext cx="8352928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800" i="1" dirty="0" smtClean="0"/>
          </a:p>
          <a:p>
            <a:pPr algn="ctr"/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Therapeutic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approaches for retinitis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pigmentosa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 and Usher syndrome based on genome editing by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CRISPR/Cas9</a:t>
            </a:r>
          </a:p>
          <a:p>
            <a:pPr algn="ctr"/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/>
            </a:endParaRPr>
          </a:p>
          <a:p>
            <a:pPr algn="r"/>
            <a:endParaRPr lang="en-US" sz="2800" dirty="0">
              <a:solidFill>
                <a:srgbClr val="002060"/>
              </a:solidFill>
              <a:latin typeface="Arial Rounded MT Bold"/>
            </a:endParaRPr>
          </a:p>
          <a:p>
            <a:pPr algn="r"/>
            <a:r>
              <a:rPr lang="en-US" sz="2000" dirty="0" smtClean="0">
                <a:latin typeface="Arial Rounded MT Bold"/>
              </a:rPr>
              <a:t>Elena </a:t>
            </a:r>
            <a:r>
              <a:rPr lang="en-US" sz="2000" dirty="0" err="1" smtClean="0">
                <a:latin typeface="Arial Rounded MT Bold"/>
              </a:rPr>
              <a:t>Aller</a:t>
            </a:r>
            <a:r>
              <a:rPr lang="en-US" sz="2000" dirty="0" smtClean="0">
                <a:latin typeface="Arial Rounded MT Bold"/>
              </a:rPr>
              <a:t> </a:t>
            </a:r>
            <a:r>
              <a:rPr lang="en-US" sz="2000" dirty="0" err="1" smtClean="0">
                <a:latin typeface="Arial Rounded MT Bold"/>
              </a:rPr>
              <a:t>Mañas</a:t>
            </a:r>
            <a:endParaRPr lang="en-US" sz="2000" dirty="0" smtClean="0">
              <a:latin typeface="Arial Rounded MT Bold"/>
            </a:endParaRPr>
          </a:p>
          <a:p>
            <a:pPr algn="r"/>
            <a:r>
              <a:rPr lang="en-US" dirty="0" smtClean="0">
                <a:latin typeface="Arial Rounded MT Bold"/>
              </a:rPr>
              <a:t>IIS La Fe / CIBERER</a:t>
            </a:r>
          </a:p>
          <a:p>
            <a:pPr algn="r"/>
            <a:endParaRPr lang="en-US" sz="2800" i="1" dirty="0"/>
          </a:p>
          <a:p>
            <a:pPr algn="ctr"/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4645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FFD2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es-ES" dirty="0">
              <a:solidFill>
                <a:srgbClr val="FFD2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363272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" altLang="es-ES" sz="16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RETINOSIS PIGMENTARIA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" altLang="es-ES" sz="1400" u="sng" dirty="0" smtClean="0">
                <a:latin typeface="Arial Rounded MT Bold" pitchFamily="34" charset="0"/>
              </a:rPr>
              <a:t>Degeneración</a:t>
            </a:r>
            <a:r>
              <a:rPr lang="es-ES" altLang="es-ES" sz="1400" dirty="0" smtClean="0">
                <a:latin typeface="Arial Rounded MT Bold" pitchFamily="34" charset="0"/>
              </a:rPr>
              <a:t> progresiva de la </a:t>
            </a:r>
            <a:r>
              <a:rPr lang="es-ES" altLang="es-ES" sz="1400" u="sng" dirty="0" smtClean="0">
                <a:latin typeface="Arial Rounded MT Bold" pitchFamily="34" charset="0"/>
              </a:rPr>
              <a:t>retina</a:t>
            </a:r>
            <a:r>
              <a:rPr lang="es-ES" altLang="es-ES" sz="1400" dirty="0" smtClean="0">
                <a:latin typeface="Arial Rounded MT Bold" pitchFamily="34" charset="0"/>
              </a:rPr>
              <a:t>, </a:t>
            </a:r>
            <a:r>
              <a:rPr lang="es-ES" altLang="es-ES" sz="1400" dirty="0" smtClean="0">
                <a:latin typeface="Arial Rounded MT Bold" pitchFamily="34" charset="0"/>
              </a:rPr>
              <a:t>por muerte de </a:t>
            </a:r>
            <a:r>
              <a:rPr lang="es-ES" altLang="es-ES" sz="1400" u="sng" dirty="0" smtClean="0">
                <a:latin typeface="Arial Rounded MT Bold" pitchFamily="34" charset="0"/>
              </a:rPr>
              <a:t>células </a:t>
            </a:r>
            <a:r>
              <a:rPr lang="es-ES" altLang="es-ES" sz="1400" u="sng" dirty="0" err="1" smtClean="0">
                <a:latin typeface="Arial Rounded MT Bold" pitchFamily="34" charset="0"/>
              </a:rPr>
              <a:t>fotorreceptoras</a:t>
            </a:r>
            <a:r>
              <a:rPr lang="es-ES" altLang="es-ES" sz="1400" dirty="0" smtClean="0">
                <a:latin typeface="Arial Rounded MT Bold" pitchFamily="34" charset="0"/>
              </a:rPr>
              <a:t>, 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" altLang="es-ES" sz="1400" dirty="0" smtClean="0">
                <a:latin typeface="Arial Rounded MT Bold" pitchFamily="34" charset="0"/>
              </a:rPr>
              <a:t>comenzando por los </a:t>
            </a:r>
            <a:r>
              <a:rPr lang="es-ES" altLang="es-ES" sz="1400" u="sng" dirty="0" smtClean="0">
                <a:latin typeface="Arial Rounded MT Bold" pitchFamily="34" charset="0"/>
              </a:rPr>
              <a:t>bastones</a:t>
            </a:r>
            <a:r>
              <a:rPr lang="es-ES" altLang="es-ES" sz="1400" dirty="0" smtClean="0">
                <a:latin typeface="Arial Rounded MT Bold" pitchFamily="34" charset="0"/>
              </a:rPr>
              <a:t> </a:t>
            </a:r>
            <a:r>
              <a:rPr lang="es-ES" altLang="es-ES" sz="1400" u="sng" dirty="0" smtClean="0">
                <a:latin typeface="Arial Rounded MT Bold" pitchFamily="34" charset="0"/>
              </a:rPr>
              <a:t>(</a:t>
            </a:r>
            <a:r>
              <a:rPr lang="es-ES" altLang="es-ES" sz="1400" dirty="0" smtClean="0">
                <a:latin typeface="Arial Rounded MT Bold" pitchFamily="34" charset="0"/>
              </a:rPr>
              <a:t>localizados en la periferia</a:t>
            </a:r>
            <a:r>
              <a:rPr lang="es-ES" altLang="es-ES" sz="1400" u="sng" dirty="0" smtClean="0">
                <a:latin typeface="Arial Rounded MT Bold" pitchFamily="34" charset="0"/>
              </a:rPr>
              <a:t>)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r>
              <a:rPr lang="es-ES" altLang="es-ES" sz="1400" dirty="0" smtClean="0">
                <a:latin typeface="Arial Rounded MT Bold" pitchFamily="34" charset="0"/>
              </a:rPr>
              <a:t>y progresando </a:t>
            </a:r>
            <a:r>
              <a:rPr lang="es-ES" altLang="es-ES" sz="1400" dirty="0" smtClean="0">
                <a:latin typeface="Arial Rounded MT Bold" pitchFamily="34" charset="0"/>
              </a:rPr>
              <a:t>hasta </a:t>
            </a:r>
            <a:r>
              <a:rPr lang="es-ES" altLang="es-ES" sz="1400" dirty="0" smtClean="0">
                <a:latin typeface="Arial Rounded MT Bold" pitchFamily="34" charset="0"/>
              </a:rPr>
              <a:t>los </a:t>
            </a:r>
            <a:r>
              <a:rPr lang="es-ES" altLang="es-ES" sz="1400" u="sng" dirty="0" smtClean="0">
                <a:latin typeface="Arial Rounded MT Bold" pitchFamily="34" charset="0"/>
              </a:rPr>
              <a:t>conos</a:t>
            </a:r>
            <a:r>
              <a:rPr lang="es-ES" altLang="es-ES" sz="1400" dirty="0" smtClean="0">
                <a:latin typeface="Arial Rounded MT Bold" pitchFamily="34" charset="0"/>
              </a:rPr>
              <a:t> (en la región central).</a:t>
            </a:r>
          </a:p>
          <a:p>
            <a:pPr marL="0" indent="0" algn="just" eaLnBrk="1" hangingPunct="1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</a:pPr>
            <a:endParaRPr lang="es-ES" altLang="es-ES" sz="1600" dirty="0" smtClean="0">
              <a:latin typeface="Arial Rounded MT Bold" pitchFamily="34" charset="0"/>
            </a:endParaRPr>
          </a:p>
        </p:txBody>
      </p:sp>
      <p:sp>
        <p:nvSpPr>
          <p:cNvPr id="6" name="1 Rectángulo"/>
          <p:cNvSpPr>
            <a:spLocks noChangeArrowheads="1"/>
          </p:cNvSpPr>
          <p:nvPr/>
        </p:nvSpPr>
        <p:spPr bwMode="auto">
          <a:xfrm>
            <a:off x="323528" y="2852936"/>
            <a:ext cx="6696075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s-ES" altLang="es-ES" sz="16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SÍNTOMAS</a:t>
            </a:r>
          </a:p>
          <a:p>
            <a:pPr algn="just">
              <a:lnSpc>
                <a:spcPct val="150000"/>
              </a:lnSpc>
            </a:pPr>
            <a:r>
              <a:rPr lang="es-ES" altLang="es-ES" sz="1400" u="sng" dirty="0">
                <a:latin typeface="Arial Rounded MT Bold" pitchFamily="34" charset="0"/>
              </a:rPr>
              <a:t>Ceguera </a:t>
            </a:r>
            <a:r>
              <a:rPr lang="es-ES" altLang="es-ES" sz="1400" u="sng" dirty="0" smtClean="0">
                <a:latin typeface="Arial Rounded MT Bold" pitchFamily="34" charset="0"/>
              </a:rPr>
              <a:t>nocturna, visión </a:t>
            </a:r>
            <a:r>
              <a:rPr lang="es-ES" altLang="es-ES" sz="1400" u="sng" dirty="0">
                <a:latin typeface="Arial Rounded MT Bold" pitchFamily="34" charset="0"/>
              </a:rPr>
              <a:t>en túnel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05008"/>
            <a:ext cx="1742996" cy="220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700"/>
          <a:stretch/>
        </p:blipFill>
        <p:spPr bwMode="auto">
          <a:xfrm>
            <a:off x="7019602" y="1412778"/>
            <a:ext cx="2126405" cy="132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http://www.news-medical.net/image.axd?picture=2013%2F1%2FR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5" t="7787" r="2454" b="19110"/>
          <a:stretch>
            <a:fillRect/>
          </a:stretch>
        </p:blipFill>
        <p:spPr bwMode="auto">
          <a:xfrm>
            <a:off x="4122875" y="3068960"/>
            <a:ext cx="1241213" cy="1078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323528" y="3645024"/>
            <a:ext cx="8496944" cy="1728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r>
              <a:rPr lang="es-ES" altLang="es-ES" sz="1400" dirty="0" smtClean="0">
                <a:latin typeface="Arial Rounded MT Bold" pitchFamily="34" charset="0"/>
              </a:rPr>
              <a:t> Todos los patrones de </a:t>
            </a:r>
            <a:r>
              <a:rPr lang="es-ES" altLang="es-ES" sz="1400" b="1" dirty="0" smtClean="0">
                <a:latin typeface="Arial Rounded MT Bold" pitchFamily="34" charset="0"/>
              </a:rPr>
              <a:t>herencia</a:t>
            </a:r>
            <a:endParaRPr lang="es-ES" altLang="es-ES" sz="1400" dirty="0" smtClean="0">
              <a:latin typeface="Arial Rounded MT Bold" pitchFamily="34" charset="0"/>
            </a:endParaRPr>
          </a:p>
          <a:p>
            <a:pPr marL="274320" indent="-274320" algn="just">
              <a:lnSpc>
                <a:spcPct val="150000"/>
              </a:lnSpc>
              <a:spcBef>
                <a:spcPct val="0"/>
              </a:spcBef>
              <a:buFont typeface="Arial" charset="0"/>
              <a:buChar char="•"/>
              <a:defRPr/>
            </a:pPr>
            <a:r>
              <a:rPr lang="es-ES" altLang="es-ES" sz="1000" dirty="0" smtClean="0">
                <a:latin typeface="Arial Rounded MT Bold" pitchFamily="34" charset="0"/>
              </a:rPr>
              <a:t>También se han descrito formas </a:t>
            </a:r>
            <a:r>
              <a:rPr lang="es-ES" altLang="es-ES" sz="1000" dirty="0" err="1" smtClean="0">
                <a:latin typeface="Arial Rounded MT Bold" pitchFamily="34" charset="0"/>
              </a:rPr>
              <a:t>digénicas</a:t>
            </a:r>
            <a:endParaRPr lang="es-ES" altLang="es-ES" sz="1000" dirty="0" smtClean="0"/>
          </a:p>
          <a:p>
            <a:pPr marL="0" indent="0" algn="just">
              <a:lnSpc>
                <a:spcPct val="150000"/>
              </a:lnSpc>
              <a:spcBef>
                <a:spcPct val="0"/>
              </a:spcBef>
              <a:buFont typeface="Wingdings 2" pitchFamily="18" charset="2"/>
              <a:buNone/>
              <a:defRPr/>
            </a:pPr>
            <a:endParaRPr lang="es-ES" altLang="es-ES" sz="1400" dirty="0" smtClean="0"/>
          </a:p>
        </p:txBody>
      </p:sp>
      <p:sp>
        <p:nvSpPr>
          <p:cNvPr id="11" name="10 Flecha doblada hacia arriba"/>
          <p:cNvSpPr/>
          <p:nvPr/>
        </p:nvSpPr>
        <p:spPr>
          <a:xfrm rot="5400000">
            <a:off x="411741" y="4337274"/>
            <a:ext cx="601118" cy="512763"/>
          </a:xfrm>
          <a:prstGeom prst="bentUpArrow">
            <a:avLst/>
          </a:prstGeom>
          <a:solidFill>
            <a:srgbClr val="FFD20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1043608" y="4438853"/>
            <a:ext cx="29575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200" dirty="0">
                <a:latin typeface="Arial Rounded MT Bold" pitchFamily="34" charset="0"/>
                <a:cs typeface="+mn-cs"/>
              </a:rPr>
              <a:t>Autosómico dominante (</a:t>
            </a:r>
            <a:r>
              <a:rPr lang="es-ES" sz="1200" dirty="0" err="1">
                <a:latin typeface="Arial Rounded MT Bold" pitchFamily="34" charset="0"/>
                <a:cs typeface="+mn-cs"/>
              </a:rPr>
              <a:t>adRP</a:t>
            </a:r>
            <a:r>
              <a:rPr lang="es-ES" sz="1200" dirty="0">
                <a:latin typeface="Arial Rounded MT Bold" pitchFamily="34" charset="0"/>
                <a:cs typeface="+mn-cs"/>
              </a:rPr>
              <a:t>)</a:t>
            </a:r>
          </a:p>
          <a:p>
            <a:pPr>
              <a:defRPr/>
            </a:pPr>
            <a:r>
              <a:rPr lang="es-ES" sz="1200" dirty="0">
                <a:latin typeface="Arial Rounded MT Bold" pitchFamily="34" charset="0"/>
                <a:cs typeface="+mn-cs"/>
              </a:rPr>
              <a:t>Autosómico recesivo (</a:t>
            </a:r>
            <a:r>
              <a:rPr lang="es-ES" sz="1200" dirty="0" err="1">
                <a:latin typeface="Arial Rounded MT Bold" pitchFamily="34" charset="0"/>
                <a:cs typeface="+mn-cs"/>
              </a:rPr>
              <a:t>arRP</a:t>
            </a:r>
            <a:r>
              <a:rPr lang="es-ES" sz="1200" dirty="0">
                <a:latin typeface="Arial Rounded MT Bold" pitchFamily="34" charset="0"/>
                <a:cs typeface="+mn-cs"/>
              </a:rPr>
              <a:t>)</a:t>
            </a:r>
          </a:p>
          <a:p>
            <a:pPr>
              <a:defRPr/>
            </a:pPr>
            <a:r>
              <a:rPr lang="es-ES" sz="1200" dirty="0">
                <a:latin typeface="Arial Rounded MT Bold" pitchFamily="34" charset="0"/>
                <a:cs typeface="+mn-cs"/>
              </a:rPr>
              <a:t>Ligada al cromosoma X 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323528" y="5445224"/>
            <a:ext cx="4176464" cy="97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s-ES" altLang="es-ES" sz="900" i="1" dirty="0">
                <a:latin typeface="Arial" charset="0"/>
                <a:cs typeface="Times New Roman" pitchFamily="18" charset="0"/>
              </a:rPr>
              <a:t>AIPL1, ARL2BP, BBS1, BEST1, C1QTNF5, CA4, CRX, GUCA1B, FSCN2, IMPDH1, HK1, KLHL7, NEK2, NR2E3, NRL, PRPF3, PRPF6, PRPF8, PRPF31, </a:t>
            </a:r>
            <a:r>
              <a:rPr lang="en-US" altLang="es-ES" sz="900" i="1" dirty="0">
                <a:latin typeface="Arial" charset="0"/>
                <a:cs typeface="Times New Roman" pitchFamily="18" charset="0"/>
              </a:rPr>
              <a:t>PRPH2, RBP4, RDH12, RGR, RHO, ROM1, RP1, RP1L1, RP9, RPE65, RPGRIP1, SEMA4A, SNRNP200, TOPORS, ABCA4, ARL6, C2orf71, C8orf37, CERKL, CLRN1, CNGA1, CNGB1, CRB1, DHDDS, EYS, FAM161A, FLVCR1, IDH3B, IMPG2, LRAT, MAK, MERTK, MVK, NEK2, NEUROD1, NR2E3, PDE6A, PDE6B, PDE6G, PRCD, PROM1, RBP3, RBP4, RLBP1, RP1, RGR,SAG, SLC7A14, SPATA7, TTC8, TULP1, </a:t>
            </a:r>
            <a:r>
              <a:rPr lang="en-US" altLang="es-ES" sz="1400" b="1" i="1" u="sng" dirty="0">
                <a:latin typeface="Arial" charset="0"/>
                <a:cs typeface="Times New Roman" pitchFamily="18" charset="0"/>
              </a:rPr>
              <a:t>USH2A</a:t>
            </a:r>
            <a:r>
              <a:rPr lang="en-US" altLang="es-ES" sz="900" i="1" u="sng" dirty="0">
                <a:latin typeface="Arial" charset="0"/>
                <a:cs typeface="Times New Roman" pitchFamily="18" charset="0"/>
              </a:rPr>
              <a:t>,</a:t>
            </a:r>
            <a:r>
              <a:rPr lang="en-US" altLang="es-ES" sz="900" i="1" dirty="0">
                <a:latin typeface="Arial" charset="0"/>
                <a:cs typeface="Times New Roman" pitchFamily="18" charset="0"/>
              </a:rPr>
              <a:t> USH1C, ZNF513, OFD1, RP2, RPGR</a:t>
            </a:r>
            <a:endParaRPr lang="es-ES" altLang="es-ES" sz="900" dirty="0">
              <a:cs typeface="Times New Roman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84116" y="5085184"/>
            <a:ext cx="14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+ de 70 genes</a:t>
            </a:r>
            <a:endParaRPr lang="es-ES" dirty="0"/>
          </a:p>
        </p:txBody>
      </p:sp>
      <p:grpSp>
        <p:nvGrpSpPr>
          <p:cNvPr id="8" name="7 Grupo"/>
          <p:cNvGrpSpPr/>
          <p:nvPr/>
        </p:nvGrpSpPr>
        <p:grpSpPr>
          <a:xfrm>
            <a:off x="4299254" y="4436914"/>
            <a:ext cx="4835128" cy="2376462"/>
            <a:chOff x="4299254" y="4436914"/>
            <a:chExt cx="4835128" cy="2376462"/>
          </a:xfrm>
        </p:grpSpPr>
        <p:sp>
          <p:nvSpPr>
            <p:cNvPr id="16" name="3 Rectángulo"/>
            <p:cNvSpPr>
              <a:spLocks noChangeArrowheads="1"/>
            </p:cNvSpPr>
            <p:nvPr/>
          </p:nvSpPr>
          <p:spPr bwMode="auto">
            <a:xfrm>
              <a:off x="5245950" y="4810507"/>
              <a:ext cx="3888432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" altLang="es-ES" sz="1600" u="sng" dirty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El síndrome de </a:t>
              </a:r>
              <a:r>
                <a:rPr lang="es-ES" altLang="es-ES" sz="1600" u="sng" dirty="0" err="1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Usher</a:t>
              </a:r>
              <a:r>
                <a:rPr lang="es-ES" altLang="es-ES" sz="1600" u="sng" dirty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 (USH):</a:t>
              </a:r>
            </a:p>
            <a:p>
              <a:pPr algn="just"/>
              <a:r>
                <a:rPr lang="es-ES" altLang="es-ES" sz="1600" dirty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-</a:t>
              </a:r>
              <a:r>
                <a:rPr lang="es-ES" altLang="es-ES" sz="1400" dirty="0" err="1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Retinosis</a:t>
              </a:r>
              <a:r>
                <a:rPr lang="es-ES" altLang="es-ES" sz="1400" dirty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 Pigmentaria (vista)</a:t>
              </a:r>
            </a:p>
            <a:p>
              <a:pPr algn="just"/>
              <a:r>
                <a:rPr lang="es-ES" altLang="es-ES" sz="1400" dirty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-Hipoacusia </a:t>
              </a:r>
              <a:r>
                <a:rPr lang="es-ES" altLang="es-ES" sz="1400" dirty="0" err="1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neurosensorial</a:t>
              </a:r>
              <a:r>
                <a:rPr lang="es-ES" altLang="es-ES" sz="1400" dirty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 (oído)</a:t>
              </a:r>
            </a:p>
            <a:p>
              <a:pPr algn="just"/>
              <a:r>
                <a:rPr lang="es-ES" altLang="es-ES" sz="1400" dirty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-Alteración de la función vestibular  (equilibrio</a:t>
              </a:r>
              <a:r>
                <a:rPr lang="es-ES" altLang="es-ES" sz="1400" dirty="0" smtClean="0">
                  <a:solidFill>
                    <a:srgbClr val="000000"/>
                  </a:solidFill>
                  <a:latin typeface="Arial Rounded MT Bold" pitchFamily="34" charset="0"/>
                  <a:ea typeface="Calibri" pitchFamily="34" charset="0"/>
                  <a:cs typeface="Times New Roman" pitchFamily="18" charset="0"/>
                </a:rPr>
                <a:t>)</a:t>
              </a:r>
              <a:endParaRPr lang="es-ES" altLang="es-ES" sz="1600" dirty="0">
                <a:solidFill>
                  <a:srgbClr val="000000"/>
                </a:solidFill>
                <a:latin typeface="Arial Rounded MT Bold" pitchFamily="34" charset="0"/>
                <a:ea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292080" y="6309320"/>
              <a:ext cx="354617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/>
              <a:r>
                <a:rPr lang="es-ES" altLang="es-ES" sz="900" i="1" dirty="0">
                  <a:latin typeface="Arial" charset="0"/>
                  <a:cs typeface="Times New Roman" pitchFamily="18" charset="0"/>
                </a:rPr>
                <a:t>MYO7A, </a:t>
              </a:r>
              <a:r>
                <a:rPr lang="en-US" altLang="es-ES" sz="900" i="1" dirty="0">
                  <a:latin typeface="Arial" charset="0"/>
                  <a:cs typeface="Times New Roman" pitchFamily="18" charset="0"/>
                </a:rPr>
                <a:t>USH1C, </a:t>
              </a:r>
              <a:r>
                <a:rPr lang="es-ES" altLang="es-ES" sz="900" i="1" dirty="0">
                  <a:latin typeface="Arial" charset="0"/>
                  <a:cs typeface="Times New Roman" pitchFamily="18" charset="0"/>
                </a:rPr>
                <a:t>CDH23, PCDH15, USH1G, USH1H, CIB2, </a:t>
              </a:r>
              <a:r>
                <a:rPr lang="en-US" altLang="es-ES" sz="1400" b="1" i="1" u="sng" dirty="0">
                  <a:latin typeface="Arial" charset="0"/>
                  <a:cs typeface="Times New Roman" pitchFamily="18" charset="0"/>
                </a:rPr>
                <a:t>USH2A</a:t>
              </a:r>
              <a:r>
                <a:rPr lang="en-US" altLang="es-ES" sz="900" i="1" dirty="0">
                  <a:latin typeface="Arial" charset="0"/>
                  <a:cs typeface="Times New Roman" pitchFamily="18" charset="0"/>
                </a:rPr>
                <a:t>, GPR98, WHRN, CLRN1, PDZD7, C2orf71, CEP250</a:t>
              </a:r>
              <a:endParaRPr lang="es-ES" altLang="es-ES" sz="900" dirty="0">
                <a:cs typeface="Times New Roman" pitchFamily="18" charset="0"/>
              </a:endParaRPr>
            </a:p>
          </p:txBody>
        </p:sp>
        <p:sp>
          <p:nvSpPr>
            <p:cNvPr id="18" name="Content Placeholder 2"/>
            <p:cNvSpPr txBox="1">
              <a:spLocks/>
            </p:cNvSpPr>
            <p:nvPr/>
          </p:nvSpPr>
          <p:spPr>
            <a:xfrm>
              <a:off x="4299254" y="4436914"/>
              <a:ext cx="4835128" cy="57626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just">
                <a:lnSpc>
                  <a:spcPct val="150000"/>
                </a:lnSpc>
                <a:spcBef>
                  <a:spcPct val="0"/>
                </a:spcBef>
                <a:buFont typeface="Wingdings 2" pitchFamily="18" charset="2"/>
                <a:buNone/>
              </a:pPr>
              <a:r>
                <a:rPr lang="es-ES" altLang="es-ES" sz="1400" dirty="0" smtClean="0">
                  <a:latin typeface="Arial Rounded MT Bold" pitchFamily="34" charset="0"/>
                </a:rPr>
                <a:t>En un 20%-30% de los pacientes de RP:  </a:t>
              </a:r>
              <a:r>
                <a:rPr lang="es-ES" altLang="es-ES" sz="1400" b="1" i="1" u="sng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RP </a:t>
              </a:r>
              <a:r>
                <a:rPr lang="es-ES" altLang="es-ES" sz="1400" b="1" i="1" u="sng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sindrómica</a:t>
              </a:r>
              <a:endParaRPr lang="es-ES" altLang="es-ES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292080" y="5939988"/>
              <a:ext cx="10211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14 genes</a:t>
              </a:r>
              <a:endParaRPr lang="es-ES" dirty="0"/>
            </a:p>
          </p:txBody>
        </p:sp>
      </p:grpSp>
    </p:spTree>
    <p:extLst>
      <p:ext uri="{BB962C8B-B14F-4D97-AF65-F5344CB8AC3E}">
        <p14:creationId xmlns:p14="http://schemas.microsoft.com/office/powerpoint/2010/main" val="26636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o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0" y="1637350"/>
            <a:ext cx="9144000" cy="5032010"/>
            <a:chOff x="0" y="1637350"/>
            <a:chExt cx="9144000" cy="5032010"/>
          </a:xfrm>
        </p:grpSpPr>
        <p:grpSp>
          <p:nvGrpSpPr>
            <p:cNvPr id="6" name="5 Grupo"/>
            <p:cNvGrpSpPr/>
            <p:nvPr/>
          </p:nvGrpSpPr>
          <p:grpSpPr>
            <a:xfrm>
              <a:off x="0" y="1637350"/>
              <a:ext cx="9144000" cy="4131451"/>
              <a:chOff x="29182" y="1565912"/>
              <a:chExt cx="9144000" cy="4131451"/>
            </a:xfrm>
          </p:grpSpPr>
          <p:grpSp>
            <p:nvGrpSpPr>
              <p:cNvPr id="14" name="13 Grupo"/>
              <p:cNvGrpSpPr/>
              <p:nvPr/>
            </p:nvGrpSpPr>
            <p:grpSpPr>
              <a:xfrm>
                <a:off x="3386736" y="1565912"/>
                <a:ext cx="5318902" cy="2539606"/>
                <a:chOff x="3458744" y="1867891"/>
                <a:chExt cx="5318902" cy="2539606"/>
              </a:xfrm>
            </p:grpSpPr>
            <p:grpSp>
              <p:nvGrpSpPr>
                <p:cNvPr id="16" name="15 Grupo"/>
                <p:cNvGrpSpPr/>
                <p:nvPr/>
              </p:nvGrpSpPr>
              <p:grpSpPr>
                <a:xfrm>
                  <a:off x="3458744" y="2004058"/>
                  <a:ext cx="5318902" cy="2403439"/>
                  <a:chOff x="3458744" y="1823012"/>
                  <a:chExt cx="5318902" cy="2403439"/>
                </a:xfrm>
              </p:grpSpPr>
              <p:sp>
                <p:nvSpPr>
                  <p:cNvPr id="18" name="Rectangle 6"/>
                  <p:cNvSpPr>
                    <a:spLocks noChangeArrowheads="1"/>
                  </p:cNvSpPr>
                  <p:nvPr/>
                </p:nvSpPr>
                <p:spPr bwMode="auto">
                  <a:xfrm>
                    <a:off x="3458744" y="1823012"/>
                    <a:ext cx="2357454" cy="86339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algn="ctr">
                      <a:lnSpc>
                        <a:spcPct val="150000"/>
                      </a:lnSpc>
                    </a:pPr>
                    <a:r>
                      <a:rPr lang="en-US" altLang="es-ES" sz="3200" b="1" i="1" dirty="0" smtClean="0">
                        <a:latin typeface="Arial" charset="0"/>
                        <a:cs typeface="Times New Roman" pitchFamily="18" charset="0"/>
                      </a:rPr>
                      <a:t>USH2A</a:t>
                    </a:r>
                    <a:endParaRPr lang="es-ES" altLang="es-ES" sz="3200" dirty="0">
                      <a:cs typeface="Times New Roman" pitchFamily="18" charset="0"/>
                    </a:endParaRPr>
                  </a:p>
                </p:txBody>
              </p:sp>
              <p:sp>
                <p:nvSpPr>
                  <p:cNvPr id="19" name="18 CuadroTexto"/>
                  <p:cNvSpPr txBox="1"/>
                  <p:nvPr/>
                </p:nvSpPr>
                <p:spPr bwMode="auto">
                  <a:xfrm>
                    <a:off x="5579453" y="3118455"/>
                    <a:ext cx="3198193" cy="1107996"/>
                  </a:xfrm>
                  <a:prstGeom prst="rect">
                    <a:avLst/>
                  </a:prstGeom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wrap="square">
                    <a:spAutoFit/>
                  </a:bodyPr>
                  <a:lstStyle/>
                  <a:p>
                    <a:pPr algn="ctr">
                      <a:defRPr/>
                    </a:pPr>
                    <a:r>
                      <a:rPr lang="es-ES" sz="2000" b="1" dirty="0" smtClean="0">
                        <a:solidFill>
                          <a:srgbClr val="FFCC0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rPr>
                      <a:t>c.2299delG/</a:t>
                    </a:r>
                    <a:r>
                      <a:rPr lang="en-US" sz="2000" b="1" dirty="0" smtClean="0">
                        <a:solidFill>
                          <a:srgbClr val="FFCC0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Rounded MT Bold" pitchFamily="34" charset="0"/>
                      </a:rPr>
                      <a:t>p.E767Sfs*21</a:t>
                    </a:r>
                  </a:p>
                  <a:p>
                    <a:pPr algn="ctr">
                      <a:defRPr/>
                    </a:pPr>
                    <a:endParaRPr lang="es-ES" sz="1400" b="1" dirty="0">
                      <a:solidFill>
                        <a:srgbClr val="006600"/>
                      </a:solidFill>
                      <a:latin typeface="Arial Rounded MT Bold" pitchFamily="34" charset="0"/>
                    </a:endParaRPr>
                  </a:p>
                  <a:p>
                    <a:pPr algn="ctr">
                      <a:defRPr/>
                    </a:pPr>
                    <a:r>
                      <a:rPr lang="es-ES" sz="1600" dirty="0" smtClean="0">
                        <a:latin typeface="Arial Rounded MT Bold" pitchFamily="34" charset="0"/>
                      </a:rPr>
                      <a:t>15-25%</a:t>
                    </a:r>
                  </a:p>
                  <a:p>
                    <a:pPr algn="ctr">
                      <a:defRPr/>
                    </a:pPr>
                    <a:r>
                      <a:rPr lang="es-ES" sz="1600" dirty="0" smtClean="0">
                        <a:latin typeface="Arial Rounded MT Bold" pitchFamily="34" charset="0"/>
                      </a:rPr>
                      <a:t>pacientes </a:t>
                    </a:r>
                    <a:r>
                      <a:rPr lang="es-ES" sz="1600" dirty="0">
                        <a:latin typeface="Arial Rounded MT Bold" pitchFamily="34" charset="0"/>
                      </a:rPr>
                      <a:t>USH</a:t>
                    </a:r>
                    <a:endParaRPr lang="es-ES" sz="1600" dirty="0"/>
                  </a:p>
                </p:txBody>
              </p:sp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rot="18414569">
                    <a:off x="5531660" y="2350463"/>
                    <a:ext cx="633153" cy="1003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17" name="16 Elipse"/>
                <p:cNvSpPr/>
                <p:nvPr/>
              </p:nvSpPr>
              <p:spPr>
                <a:xfrm>
                  <a:off x="3601620" y="1867891"/>
                  <a:ext cx="2000264" cy="1071570"/>
                </a:xfrm>
                <a:prstGeom prst="ellipse">
                  <a:avLst/>
                </a:prstGeom>
                <a:noFill/>
                <a:ln>
                  <a:solidFill>
                    <a:srgbClr val="FFCC0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  <p:pic>
            <p:nvPicPr>
              <p:cNvPr id="15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7" r="813" b="14807"/>
              <a:stretch/>
            </p:blipFill>
            <p:spPr>
              <a:xfrm>
                <a:off x="29182" y="5013746"/>
                <a:ext cx="9144000" cy="683617"/>
              </a:xfrm>
              <a:prstGeom prst="rect">
                <a:avLst/>
              </a:prstGeom>
            </p:spPr>
          </p:pic>
        </p:grpSp>
        <p:sp>
          <p:nvSpPr>
            <p:cNvPr id="7" name="6 CuadroTexto"/>
            <p:cNvSpPr txBox="1"/>
            <p:nvPr/>
          </p:nvSpPr>
          <p:spPr bwMode="auto">
            <a:xfrm>
              <a:off x="611560" y="3041084"/>
              <a:ext cx="2853725" cy="1107996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2000" b="1" dirty="0" smtClean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c.2276G&gt;T/</a:t>
              </a:r>
              <a:r>
                <a:rPr lang="es-ES" sz="2000" b="1" dirty="0" smtClean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Rounded MT Bold" pitchFamily="34" charset="0"/>
                </a:rPr>
                <a:t>p.C759F</a:t>
              </a:r>
              <a:endParaRPr lang="es-ES" sz="2000" b="1" dirty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endParaRPr>
            </a:p>
            <a:p>
              <a:pPr algn="ctr">
                <a:defRPr/>
              </a:pPr>
              <a:endParaRPr lang="es-ES" sz="1400" dirty="0">
                <a:latin typeface="Arial Rounded MT Bold" pitchFamily="34" charset="0"/>
              </a:endParaRPr>
            </a:p>
            <a:p>
              <a:pPr algn="ctr">
                <a:defRPr/>
              </a:pPr>
              <a:r>
                <a:rPr lang="es-ES" sz="1600" dirty="0" smtClean="0">
                  <a:latin typeface="Arial Rounded MT Bold" pitchFamily="34" charset="0"/>
                </a:rPr>
                <a:t>4,5-9%</a:t>
              </a:r>
            </a:p>
            <a:p>
              <a:pPr algn="ctr">
                <a:defRPr/>
              </a:pPr>
              <a:r>
                <a:rPr lang="es-ES" sz="1600" dirty="0" smtClean="0">
                  <a:latin typeface="Arial Rounded MT Bold" pitchFamily="34" charset="0"/>
                </a:rPr>
                <a:t> </a:t>
              </a:r>
              <a:r>
                <a:rPr lang="es-ES" sz="1600" dirty="0">
                  <a:latin typeface="Arial Rounded MT Bold" pitchFamily="34" charset="0"/>
                </a:rPr>
                <a:t>pacientes </a:t>
              </a:r>
              <a:r>
                <a:rPr lang="es-ES" sz="1600" dirty="0" err="1" smtClean="0">
                  <a:latin typeface="Arial Rounded MT Bold" pitchFamily="34" charset="0"/>
                </a:rPr>
                <a:t>arRP</a:t>
              </a:r>
              <a:endParaRPr lang="es-ES" sz="1600" dirty="0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020086">
              <a:off x="2899432" y="2291465"/>
              <a:ext cx="633153" cy="1003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11 CuadroTexto"/>
            <p:cNvSpPr txBox="1"/>
            <p:nvPr/>
          </p:nvSpPr>
          <p:spPr>
            <a:xfrm>
              <a:off x="3801983" y="4293096"/>
              <a:ext cx="101777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2400" dirty="0" err="1" smtClean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Exon</a:t>
              </a:r>
              <a:endParaRPr lang="es-ES" sz="2400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  <a:p>
              <a:pPr algn="ctr"/>
              <a:r>
                <a:rPr lang="es-ES" sz="2400" dirty="0" smtClean="0">
                  <a:solidFill>
                    <a:srgbClr val="FFCC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</a:rPr>
                <a:t> 13</a:t>
              </a:r>
              <a:endParaRPr lang="es-ES" sz="2400" dirty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endParaRPr>
            </a:p>
          </p:txBody>
        </p:sp>
        <p:sp>
          <p:nvSpPr>
            <p:cNvPr id="13" name="Rectangle 1"/>
            <p:cNvSpPr>
              <a:spLocks noChangeArrowheads="1"/>
            </p:cNvSpPr>
            <p:nvPr/>
          </p:nvSpPr>
          <p:spPr bwMode="auto">
            <a:xfrm>
              <a:off x="0" y="5776808"/>
              <a:ext cx="9144000" cy="8925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es-ES" altLang="es-ES" sz="16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                                            </a:t>
              </a:r>
              <a:endParaRPr lang="es-ES" altLang="es-ES" sz="1600" dirty="0">
                <a:latin typeface="Arial" charset="0"/>
                <a:ea typeface="Times New Roman" pitchFamily="18" charset="0"/>
                <a:cs typeface="Courier New" pitchFamily="49" charset="0"/>
              </a:endParaRPr>
            </a:p>
            <a:p>
              <a:pPr eaLnBrk="0" hangingPunct="0"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es-ES" altLang="es-ES" sz="16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… </a:t>
              </a:r>
              <a:r>
                <a:rPr lang="es-ES" altLang="es-ES" sz="20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TGAACAAATT </a:t>
              </a:r>
              <a:r>
                <a:rPr lang="es-ES" altLang="es-ES" sz="20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CT</a:t>
              </a:r>
              <a:r>
                <a:rPr lang="es-ES" altLang="es-ES" sz="2000" b="1" dirty="0">
                  <a:solidFill>
                    <a:srgbClr val="FF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G</a:t>
              </a:r>
              <a:r>
                <a:rPr lang="es-ES" altLang="es-ES" sz="20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CAATCCT CACTCTGGGC AGTGT</a:t>
              </a:r>
              <a:r>
                <a:rPr lang="es-ES" altLang="es-ES" sz="2000" b="1" dirty="0">
                  <a:solidFill>
                    <a:srgbClr val="FF0000"/>
                  </a:solidFill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G</a:t>
              </a:r>
              <a:r>
                <a:rPr lang="es-ES" altLang="es-ES" sz="2000" dirty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AGTG </a:t>
              </a:r>
              <a:r>
                <a:rPr lang="es-ES" altLang="es-ES" sz="20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CAAAAAAGAA </a:t>
              </a:r>
              <a:r>
                <a:rPr lang="es-ES" altLang="es-ES" sz="16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…</a:t>
              </a:r>
            </a:p>
            <a:p>
              <a:pPr eaLnBrk="0" hangingPunct="0">
                <a:tabLst>
                  <a:tab pos="581025" algn="l"/>
                  <a:tab pos="1163638" algn="l"/>
                  <a:tab pos="1744663" algn="l"/>
                  <a:tab pos="2327275" algn="l"/>
                  <a:tab pos="2908300" algn="l"/>
                  <a:tab pos="3489325" algn="l"/>
                  <a:tab pos="4071938" algn="l"/>
                  <a:tab pos="4652963" algn="l"/>
                  <a:tab pos="5235575" algn="l"/>
                  <a:tab pos="5816600" algn="l"/>
                  <a:tab pos="6397625" algn="l"/>
                  <a:tab pos="6980238" algn="l"/>
                  <a:tab pos="7561263" algn="l"/>
                  <a:tab pos="8143875" algn="l"/>
                  <a:tab pos="8724900" algn="l"/>
                  <a:tab pos="9305925" algn="l"/>
                </a:tabLst>
              </a:pPr>
              <a:r>
                <a:rPr lang="es-ES" altLang="es-ES" sz="1600" dirty="0" smtClean="0">
                  <a:latin typeface="Courier New" pitchFamily="49" charset="0"/>
                  <a:ea typeface="Times New Roman" pitchFamily="18" charset="0"/>
                  <a:cs typeface="Courier New" pitchFamily="49" charset="0"/>
                </a:rPr>
                <a:t>   </a:t>
              </a:r>
              <a:endParaRPr lang="es-ES" altLang="es-ES" sz="1600" dirty="0">
                <a:latin typeface="Arial" charset="0"/>
                <a:ea typeface="Times New Roman" pitchFamily="18" charset="0"/>
                <a:cs typeface="Courier New" pitchFamily="49" charset="0"/>
              </a:endParaRPr>
            </a:p>
          </p:txBody>
        </p:sp>
      </p:grpSp>
      <p:sp>
        <p:nvSpPr>
          <p:cNvPr id="21" name="20 CuadroTexto"/>
          <p:cNvSpPr txBox="1"/>
          <p:nvPr/>
        </p:nvSpPr>
        <p:spPr>
          <a:xfrm>
            <a:off x="107504" y="1620089"/>
            <a:ext cx="48461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USH2A</a:t>
            </a:r>
            <a:r>
              <a:rPr lang="es-ES" sz="1600" b="1" u="sng" dirty="0" smtClean="0"/>
              <a:t>: gen de mayor prevalencia en </a:t>
            </a:r>
            <a:r>
              <a:rPr lang="es-ES" sz="1600" b="1" u="sng" dirty="0" smtClean="0"/>
              <a:t>RP</a:t>
            </a:r>
          </a:p>
          <a:p>
            <a:r>
              <a:rPr lang="es-ES" sz="1600" b="1" dirty="0" smtClean="0"/>
              <a:t> </a:t>
            </a:r>
            <a:r>
              <a:rPr lang="es-ES" sz="1600" b="1" dirty="0" smtClean="0"/>
              <a:t>(</a:t>
            </a:r>
            <a:r>
              <a:rPr lang="es-ES" sz="1600" dirty="0" smtClean="0"/>
              <a:t>tanto </a:t>
            </a:r>
            <a:r>
              <a:rPr lang="es-ES" sz="1600" dirty="0" err="1" smtClean="0"/>
              <a:t>sindrómica</a:t>
            </a:r>
            <a:r>
              <a:rPr lang="es-ES" sz="1600" dirty="0" smtClean="0"/>
              <a:t> como aislada</a:t>
            </a:r>
            <a:r>
              <a:rPr lang="es-ES" sz="1600" b="1" dirty="0" smtClean="0"/>
              <a:t>)</a:t>
            </a:r>
            <a:endParaRPr lang="es-ES" sz="1600" b="1" dirty="0"/>
          </a:p>
        </p:txBody>
      </p:sp>
    </p:spTree>
    <p:extLst>
      <p:ext uri="{BB962C8B-B14F-4D97-AF65-F5344CB8AC3E}">
        <p14:creationId xmlns:p14="http://schemas.microsoft.com/office/powerpoint/2010/main" val="7784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HIPÓTESIS Y OBJETIVOS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179512" y="1587564"/>
            <a:ext cx="8712968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FFCC0C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000" b="1" dirty="0" smtClean="0"/>
              <a:t>El desarrollo de una tecnología que permita corregir las </a:t>
            </a:r>
            <a:r>
              <a:rPr lang="es-ES" sz="2000" b="1" dirty="0" smtClean="0"/>
              <a:t>mutaciones </a:t>
            </a:r>
            <a:r>
              <a:rPr lang="es-ES" sz="2000" b="1" dirty="0" smtClean="0"/>
              <a:t>c.2299delG y p.C759F será aplicable a un número considerable de pacientes con </a:t>
            </a:r>
            <a:r>
              <a:rPr lang="es-ES" sz="2000" b="1" dirty="0" err="1" smtClean="0"/>
              <a:t>arRP</a:t>
            </a:r>
            <a:r>
              <a:rPr lang="es-ES" sz="2000" b="1" dirty="0" smtClean="0"/>
              <a:t>/USH</a:t>
            </a:r>
            <a:endParaRPr lang="es-ES" sz="2000" b="1" dirty="0"/>
          </a:p>
        </p:txBody>
      </p:sp>
      <p:grpSp>
        <p:nvGrpSpPr>
          <p:cNvPr id="10" name="9 Grupo"/>
          <p:cNvGrpSpPr/>
          <p:nvPr/>
        </p:nvGrpSpPr>
        <p:grpSpPr>
          <a:xfrm>
            <a:off x="251520" y="3933056"/>
            <a:ext cx="8678168" cy="2808312"/>
            <a:chOff x="374310" y="2751826"/>
            <a:chExt cx="8387851" cy="3269462"/>
          </a:xfrm>
        </p:grpSpPr>
        <p:grpSp>
          <p:nvGrpSpPr>
            <p:cNvPr id="11" name="10 Grupo"/>
            <p:cNvGrpSpPr/>
            <p:nvPr/>
          </p:nvGrpSpPr>
          <p:grpSpPr>
            <a:xfrm>
              <a:off x="374310" y="2751826"/>
              <a:ext cx="8387851" cy="3269462"/>
              <a:chOff x="374310" y="3168923"/>
              <a:chExt cx="8387851" cy="3269462"/>
            </a:xfrm>
          </p:grpSpPr>
          <p:pic>
            <p:nvPicPr>
              <p:cNvPr id="13" name="Picture 7" descr="Resultado de imagen de NUCLEASAS crispr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816" b="23859"/>
              <a:stretch/>
            </p:blipFill>
            <p:spPr bwMode="auto">
              <a:xfrm>
                <a:off x="374310" y="3168923"/>
                <a:ext cx="8387851" cy="32124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13 Rectángulo"/>
              <p:cNvSpPr/>
              <p:nvPr/>
            </p:nvSpPr>
            <p:spPr>
              <a:xfrm>
                <a:off x="3779912" y="3645024"/>
                <a:ext cx="788323" cy="15841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5" name="14 Rectángulo"/>
              <p:cNvSpPr/>
              <p:nvPr/>
            </p:nvSpPr>
            <p:spPr>
              <a:xfrm rot="5400000">
                <a:off x="1339115" y="5365741"/>
                <a:ext cx="273081" cy="187220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12" name="11 Rectángulo"/>
            <p:cNvSpPr/>
            <p:nvPr/>
          </p:nvSpPr>
          <p:spPr>
            <a:xfrm>
              <a:off x="6012160" y="3227927"/>
              <a:ext cx="360040" cy="1290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51451" y="3356992"/>
            <a:ext cx="8778237" cy="400110"/>
            <a:chOff x="151451" y="3356992"/>
            <a:chExt cx="8778237" cy="400110"/>
          </a:xfrm>
        </p:grpSpPr>
        <p:sp>
          <p:nvSpPr>
            <p:cNvPr id="16" name="15 CuadroTexto"/>
            <p:cNvSpPr txBox="1"/>
            <p:nvPr/>
          </p:nvSpPr>
          <p:spPr>
            <a:xfrm>
              <a:off x="151451" y="3356992"/>
              <a:ext cx="8778237" cy="4001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s-ES" sz="2000" dirty="0" smtClean="0"/>
                <a:t>¿COMO LO CONSEGUIMOS</a:t>
              </a:r>
              <a:r>
                <a:rPr lang="es-ES" sz="2000" dirty="0" smtClean="0"/>
                <a:t>?                                                     </a:t>
              </a:r>
              <a:r>
                <a:rPr lang="es-ES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NUCLEASAS CRISPR/Cas9</a:t>
              </a:r>
              <a:endPara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1 Flecha derecha"/>
            <p:cNvSpPr/>
            <p:nvPr/>
          </p:nvSpPr>
          <p:spPr>
            <a:xfrm>
              <a:off x="3707904" y="3400122"/>
              <a:ext cx="2016224" cy="304001"/>
            </a:xfrm>
            <a:prstGeom prst="rightArrow">
              <a:avLst/>
            </a:prstGeom>
            <a:solidFill>
              <a:srgbClr val="FFD20C"/>
            </a:solidFill>
            <a:ln>
              <a:solidFill>
                <a:srgbClr val="FFCC0C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7" name="16 Elipse"/>
          <p:cNvSpPr/>
          <p:nvPr/>
        </p:nvSpPr>
        <p:spPr>
          <a:xfrm>
            <a:off x="7319930" y="1692182"/>
            <a:ext cx="1414282" cy="648072"/>
          </a:xfrm>
          <a:prstGeom prst="ellipse">
            <a:avLst/>
          </a:prstGeom>
          <a:noFill/>
          <a:ln w="762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14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Y MÉTODOS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0" y="1484784"/>
            <a:ext cx="9144000" cy="4759122"/>
            <a:chOff x="0" y="240396"/>
            <a:chExt cx="9144000" cy="475912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0396"/>
              <a:ext cx="9144000" cy="47591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32" t="45439" r="11393"/>
            <a:stretch/>
          </p:blipFill>
          <p:spPr bwMode="auto">
            <a:xfrm>
              <a:off x="6471331" y="2602408"/>
              <a:ext cx="2539287" cy="132202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62135"/>
          <a:stretch/>
        </p:blipFill>
        <p:spPr bwMode="auto">
          <a:xfrm>
            <a:off x="2633793" y="5226882"/>
            <a:ext cx="6509215" cy="1180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0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ol 7"/>
          <p:cNvSpPr>
            <a:spLocks noGrp="1"/>
          </p:cNvSpPr>
          <p:nvPr>
            <p:ph type="title"/>
          </p:nvPr>
        </p:nvSpPr>
        <p:spPr>
          <a:xfrm>
            <a:off x="2051721" y="260648"/>
            <a:ext cx="6912768" cy="1152128"/>
          </a:xfrm>
        </p:spPr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MATERIAL Y MÉTODOS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340768"/>
            <a:ext cx="8285163" cy="491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Rectángulo"/>
          <p:cNvSpPr/>
          <p:nvPr/>
        </p:nvSpPr>
        <p:spPr>
          <a:xfrm>
            <a:off x="2411760" y="6392361"/>
            <a:ext cx="38884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latin typeface="Arial Rounded MT Bold"/>
                <a:cs typeface="Arial" pitchFamily="34" charset="0"/>
              </a:rPr>
              <a:t>5. </a:t>
            </a:r>
            <a:r>
              <a:rPr lang="es-ES" sz="1200" dirty="0" smtClean="0">
                <a:latin typeface="Arial Rounded MT Bold"/>
                <a:cs typeface="Arial" pitchFamily="34" charset="0"/>
              </a:rPr>
              <a:t>Lisis, extracción </a:t>
            </a:r>
            <a:r>
              <a:rPr lang="es-ES" sz="1200" dirty="0">
                <a:latin typeface="Arial Rounded MT Bold"/>
                <a:cs typeface="Arial" pitchFamily="34" charset="0"/>
              </a:rPr>
              <a:t>de </a:t>
            </a:r>
            <a:r>
              <a:rPr lang="es-ES" sz="1200" dirty="0" smtClean="0">
                <a:latin typeface="Arial Rounded MT Bold"/>
                <a:cs typeface="Arial" pitchFamily="34" charset="0"/>
              </a:rPr>
              <a:t>ADN y análisis de resultados</a:t>
            </a:r>
            <a:endParaRPr lang="es-ES" sz="1200" dirty="0">
              <a:latin typeface="Arial Rounded MT Bold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" name="12 Grupo"/>
          <p:cNvGrpSpPr/>
          <p:nvPr/>
        </p:nvGrpSpPr>
        <p:grpSpPr>
          <a:xfrm>
            <a:off x="179512" y="1412776"/>
            <a:ext cx="8966496" cy="3702025"/>
            <a:chOff x="179512" y="1628800"/>
            <a:chExt cx="8966496" cy="3702025"/>
          </a:xfrm>
        </p:grpSpPr>
        <p:sp>
          <p:nvSpPr>
            <p:cNvPr id="4" name="3 Rectángulo"/>
            <p:cNvSpPr/>
            <p:nvPr/>
          </p:nvSpPr>
          <p:spPr>
            <a:xfrm>
              <a:off x="179512" y="1628800"/>
              <a:ext cx="2937664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Arial Rounded MT Bold" pitchFamily="34" charset="0"/>
                </a:rPr>
                <a:t>A. Ensayo RFLP con Mls1:</a:t>
              </a: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09" t="5080" r="1672" b="50576"/>
            <a:stretch/>
          </p:blipFill>
          <p:spPr bwMode="auto">
            <a:xfrm>
              <a:off x="251520" y="2276873"/>
              <a:ext cx="2304256" cy="2425963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5 Imagen" descr="C:\Users\Carla\Dropbox\CRISPR\Articulo CRISPR\paper CRISPR\Figuras\Figura 5.tif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75" r="12742"/>
            <a:stretch/>
          </p:blipFill>
          <p:spPr bwMode="auto">
            <a:xfrm>
              <a:off x="3237001" y="2276872"/>
              <a:ext cx="5909007" cy="24482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6 Rectángulo"/>
            <p:cNvSpPr/>
            <p:nvPr/>
          </p:nvSpPr>
          <p:spPr>
            <a:xfrm>
              <a:off x="5064824" y="1628800"/>
              <a:ext cx="3467616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dirty="0">
                  <a:latin typeface="Arial Rounded MT Bold" pitchFamily="34" charset="0"/>
                </a:rPr>
                <a:t>B. Confirmación mediante NGS:</a:t>
              </a: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899592" y="4869160"/>
              <a:ext cx="41276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b="1" dirty="0" smtClean="0"/>
                <a:t>EFICACIA DE EDICIÓN DEL 2,5%</a:t>
              </a:r>
              <a:endParaRPr lang="es-ES" sz="2400" b="1" dirty="0"/>
            </a:p>
          </p:txBody>
        </p:sp>
        <p:cxnSp>
          <p:nvCxnSpPr>
            <p:cNvPr id="10" name="9 Conector recto"/>
            <p:cNvCxnSpPr/>
            <p:nvPr/>
          </p:nvCxnSpPr>
          <p:spPr>
            <a:xfrm>
              <a:off x="7668344" y="3616146"/>
              <a:ext cx="792088" cy="0"/>
            </a:xfrm>
            <a:prstGeom prst="line">
              <a:avLst/>
            </a:prstGeom>
            <a:ln w="28575">
              <a:solidFill>
                <a:srgbClr val="FFC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"/>
            <p:cNvCxnSpPr/>
            <p:nvPr/>
          </p:nvCxnSpPr>
          <p:spPr>
            <a:xfrm>
              <a:off x="7668344" y="4509120"/>
              <a:ext cx="1296144" cy="0"/>
            </a:xfrm>
            <a:prstGeom prst="line">
              <a:avLst/>
            </a:prstGeom>
            <a:ln w="28575">
              <a:solidFill>
                <a:srgbClr val="FFCC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20 Grupo"/>
          <p:cNvGrpSpPr/>
          <p:nvPr/>
        </p:nvGrpSpPr>
        <p:grpSpPr>
          <a:xfrm>
            <a:off x="35496" y="1484784"/>
            <a:ext cx="9108504" cy="5002559"/>
            <a:chOff x="35496" y="1484784"/>
            <a:chExt cx="9108504" cy="5002559"/>
          </a:xfrm>
        </p:grpSpPr>
        <p:grpSp>
          <p:nvGrpSpPr>
            <p:cNvPr id="19" name="18 Grupo"/>
            <p:cNvGrpSpPr/>
            <p:nvPr/>
          </p:nvGrpSpPr>
          <p:grpSpPr>
            <a:xfrm>
              <a:off x="889423" y="4725144"/>
              <a:ext cx="7310437" cy="1762199"/>
              <a:chOff x="889423" y="4725144"/>
              <a:chExt cx="7310437" cy="1762199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99592" y="4725144"/>
                <a:ext cx="4320480" cy="3896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9423" y="4883968"/>
                <a:ext cx="7310437" cy="1603375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0" name="19 Rectángulo"/>
            <p:cNvSpPr/>
            <p:nvPr/>
          </p:nvSpPr>
          <p:spPr>
            <a:xfrm>
              <a:off x="35496" y="1484784"/>
              <a:ext cx="9108504" cy="3168352"/>
            </a:xfrm>
            <a:prstGeom prst="rect">
              <a:avLst/>
            </a:prstGeom>
            <a:solidFill>
              <a:schemeClr val="bg1">
                <a:alpha val="81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440630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o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C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AGRADECIMIENTOS</a:t>
            </a:r>
            <a:endParaRPr lang="ca-ES" dirty="0">
              <a:solidFill>
                <a:srgbClr val="FFCC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5 Grupo"/>
          <p:cNvGrpSpPr/>
          <p:nvPr/>
        </p:nvGrpSpPr>
        <p:grpSpPr>
          <a:xfrm>
            <a:off x="73000" y="2492895"/>
            <a:ext cx="8975614" cy="4320481"/>
            <a:chOff x="73000" y="2492895"/>
            <a:chExt cx="8975614" cy="4320481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00" y="4437112"/>
              <a:ext cx="4866588" cy="23762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6 Grupo"/>
            <p:cNvGrpSpPr/>
            <p:nvPr/>
          </p:nvGrpSpPr>
          <p:grpSpPr>
            <a:xfrm>
              <a:off x="1619672" y="3356992"/>
              <a:ext cx="7428942" cy="3456384"/>
              <a:chOff x="1628298" y="3581546"/>
              <a:chExt cx="7428942" cy="3456384"/>
            </a:xfrm>
          </p:grpSpPr>
          <p:grpSp>
            <p:nvGrpSpPr>
              <p:cNvPr id="11" name="10 Grupo"/>
              <p:cNvGrpSpPr/>
              <p:nvPr/>
            </p:nvGrpSpPr>
            <p:grpSpPr>
              <a:xfrm>
                <a:off x="5047879" y="5269919"/>
                <a:ext cx="3277163" cy="1119939"/>
                <a:chOff x="4912875" y="3763367"/>
                <a:chExt cx="3277163" cy="1119939"/>
              </a:xfrm>
            </p:grpSpPr>
            <p:pic>
              <p:nvPicPr>
                <p:cNvPr id="16" name="1 Imagen"/>
                <p:cNvPicPr>
                  <a:picLocks noChangeAspect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4912875" y="3763367"/>
                  <a:ext cx="2024150" cy="543875"/>
                </a:xfrm>
                <a:prstGeom prst="rect">
                  <a:avLst/>
                </a:prstGeom>
                <a:noFill/>
                <a:ln>
                  <a:noFill/>
                </a:ln>
                <a:effectLst>
                  <a:outerShdw blurRad="292100" dist="139700" dir="2700000" algn="tl" rotWithShape="0">
                    <a:prstClr val="black">
                      <a:alpha val="65000"/>
                    </a:prstClr>
                  </a:outerShdw>
                </a:effectLst>
                <a:extLst/>
              </p:spPr>
            </p:pic>
            <p:pic>
              <p:nvPicPr>
                <p:cNvPr id="17" name="Picture 6" descr="http://www.treat-cmt.es/images/logo.jpg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r="53571" b="-1302"/>
                <a:stretch>
                  <a:fillRect/>
                </a:stretch>
              </p:blipFill>
              <p:spPr bwMode="auto">
                <a:xfrm>
                  <a:off x="6452579" y="4340223"/>
                  <a:ext cx="1737459" cy="543083"/>
                </a:xfrm>
                <a:prstGeom prst="rect">
                  <a:avLst/>
                </a:prstGeom>
                <a:ln>
                  <a:noFill/>
                </a:ln>
                <a:effectLst>
                  <a:outerShdw blurRad="292100" dist="139700" dir="2700000" algn="tl" rotWithShape="0">
                    <a:srgbClr val="333333">
                      <a:alpha val="65000"/>
                    </a:srgbClr>
                  </a:outerShdw>
                </a:effectLst>
                <a:extLst/>
              </p:spPr>
            </p:pic>
          </p:grpSp>
          <p:grpSp>
            <p:nvGrpSpPr>
              <p:cNvPr id="12" name="11 Grupo"/>
              <p:cNvGrpSpPr/>
              <p:nvPr/>
            </p:nvGrpSpPr>
            <p:grpSpPr>
              <a:xfrm>
                <a:off x="1628298" y="3581546"/>
                <a:ext cx="7428942" cy="3456384"/>
                <a:chOff x="1628298" y="3581546"/>
                <a:chExt cx="7428942" cy="3456384"/>
              </a:xfrm>
            </p:grpSpPr>
            <p:pic>
              <p:nvPicPr>
                <p:cNvPr id="13" name="Picture 2" descr="http://www.redvoluntariadosocial.org/wp-content/uploads/2011/02/ONCE.jpg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628298" y="3581546"/>
                  <a:ext cx="1869062" cy="472425"/>
                </a:xfrm>
                <a:prstGeom prst="rect">
                  <a:avLst/>
                </a:prstGeom>
                <a:noFill/>
              </p:spPr>
            </p:pic>
            <p:pic>
              <p:nvPicPr>
                <p:cNvPr id="15" name="Picture 2" descr="Resultado de imagen de logo isciii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66132" y="6101826"/>
                  <a:ext cx="691108" cy="9361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pic>
          <p:nvPicPr>
            <p:cNvPr id="8" name="Picture 4" descr="http://www.enfermedades-raras.org/images/retinacomunidadvalenciana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931" b="23309"/>
            <a:stretch>
              <a:fillRect/>
            </a:stretch>
          </p:blipFill>
          <p:spPr bwMode="auto">
            <a:xfrm>
              <a:off x="395537" y="2492895"/>
              <a:ext cx="1739160" cy="739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1 CuadroTexto"/>
          <p:cNvSpPr txBox="1"/>
          <p:nvPr/>
        </p:nvSpPr>
        <p:spPr>
          <a:xfrm>
            <a:off x="319814" y="1700808"/>
            <a:ext cx="87166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Rounded MT Bold"/>
              </a:rPr>
              <a:t>A LOS </a:t>
            </a:r>
            <a:r>
              <a:rPr lang="es-E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/>
              </a:rPr>
              <a:t>PACIENTES </a:t>
            </a:r>
            <a:r>
              <a:rPr lang="es-ES" sz="2200" dirty="0" smtClean="0">
                <a:latin typeface="Arial Rounded MT Bold"/>
              </a:rPr>
              <a:t>QUE HAN COLABORADO EN EL PROYECTO </a:t>
            </a:r>
            <a:endParaRPr lang="es-ES" sz="2200" dirty="0">
              <a:latin typeface="Arial Rounded MT Bold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81" b="28454"/>
          <a:stretch/>
        </p:blipFill>
        <p:spPr bwMode="auto">
          <a:xfrm>
            <a:off x="4426967" y="2928217"/>
            <a:ext cx="4681537" cy="19409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02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716</TotalTime>
  <Words>438</Words>
  <Application>Microsoft Office PowerPoint</Application>
  <PresentationFormat>Presentación en pantalla (4:3)</PresentationFormat>
  <Paragraphs>56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l'Office</vt:lpstr>
      <vt:lpstr>Presentación de PowerPoint</vt:lpstr>
      <vt:lpstr>INTRODUCCIÓN</vt:lpstr>
      <vt:lpstr>INTRODUCCIÓN</vt:lpstr>
      <vt:lpstr>HIPÓTESIS Y OBJETIVOS</vt:lpstr>
      <vt:lpstr>MATERIAL Y MÉTODOS</vt:lpstr>
      <vt:lpstr>MATERIAL Y MÉTODOS</vt:lpstr>
      <vt:lpstr>RESULTADOS</vt:lpstr>
      <vt:lpstr>AGRADECIMIENTOS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SEFC</dc:creator>
  <cp:lastModifiedBy>Jose Mª Millan Salvador</cp:lastModifiedBy>
  <cp:revision>35</cp:revision>
  <dcterms:created xsi:type="dcterms:W3CDTF">2017-04-28T10:27:06Z</dcterms:created>
  <dcterms:modified xsi:type="dcterms:W3CDTF">2017-06-19T11:50:32Z</dcterms:modified>
</cp:coreProperties>
</file>