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70" r:id="rId4"/>
    <p:sldId id="258" r:id="rId5"/>
    <p:sldId id="269" r:id="rId6"/>
    <p:sldId id="260" r:id="rId7"/>
    <p:sldId id="271" r:id="rId8"/>
    <p:sldId id="266" r:id="rId9"/>
    <p:sldId id="263" r:id="rId10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C"/>
    <a:srgbClr val="FFCC0C"/>
    <a:srgbClr val="FFDC0C"/>
    <a:srgbClr val="FFD01A"/>
    <a:srgbClr val="FFCA1A"/>
    <a:srgbClr val="FEDC0E"/>
    <a:srgbClr val="FFC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 varScale="1">
        <p:scale>
          <a:sx n="87" d="100"/>
          <a:sy n="87" d="100"/>
        </p:scale>
        <p:origin x="-8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3EB9D-8C11-4BC4-98C0-2AB5EF816312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58B0F12-C5BB-4133-BA2E-2C0A3BD0478A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Enfermedad Rara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7C721-DDA1-4633-BBAE-A581934FC0B6}" type="parTrans" cxnId="{28139F02-9CF7-4E9A-96E7-53DFD468645A}">
      <dgm:prSet/>
      <dgm:spPr/>
      <dgm:t>
        <a:bodyPr/>
        <a:lstStyle/>
        <a:p>
          <a:endParaRPr lang="es-ES"/>
        </a:p>
      </dgm:t>
    </dgm:pt>
    <dgm:pt modelId="{30C9C02F-1EAF-49F9-A0E6-50BF4D9C465C}" type="sibTrans" cxnId="{28139F02-9CF7-4E9A-96E7-53DFD468645A}">
      <dgm:prSet/>
      <dgm:spPr/>
      <dgm:t>
        <a:bodyPr/>
        <a:lstStyle/>
        <a:p>
          <a:endParaRPr lang="es-ES"/>
        </a:p>
      </dgm:t>
    </dgm:pt>
    <dgm:pt modelId="{3126C37D-1645-4606-AC2D-BD0B8F31AEFC}">
      <dgm:prSet phldrT="[Texto]"/>
      <dgm:spPr/>
      <dgm:t>
        <a:bodyPr/>
        <a:lstStyle/>
        <a:p>
          <a:r>
            <a:rPr lang="es-ES" b="1" dirty="0" smtClean="0"/>
            <a:t>Distrofia muscular de Duchenne</a:t>
          </a:r>
          <a:endParaRPr lang="es-ES" b="1" dirty="0"/>
        </a:p>
      </dgm:t>
    </dgm:pt>
    <dgm:pt modelId="{A44BEDFB-9910-4CE5-AF5C-8276438EC54E}" type="parTrans" cxnId="{7533F817-4BCF-42C3-B3AC-23E18180FE44}">
      <dgm:prSet/>
      <dgm:spPr/>
      <dgm:t>
        <a:bodyPr/>
        <a:lstStyle/>
        <a:p>
          <a:endParaRPr lang="es-ES"/>
        </a:p>
      </dgm:t>
    </dgm:pt>
    <dgm:pt modelId="{69DD2A19-A2AD-493A-AD5B-40C571539F07}" type="sibTrans" cxnId="{7533F817-4BCF-42C3-B3AC-23E18180FE44}">
      <dgm:prSet/>
      <dgm:spPr/>
      <dgm:t>
        <a:bodyPr/>
        <a:lstStyle/>
        <a:p>
          <a:endParaRPr lang="es-ES"/>
        </a:p>
      </dgm:t>
    </dgm:pt>
    <dgm:pt modelId="{9758C673-F80A-4D9A-B273-A3E0A344715F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Modelo de cultivo celular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3AC33F-A71E-41AE-AA67-5BA8314F4E09}" type="parTrans" cxnId="{3276851E-FD49-4F87-AC8D-46ECC14DA9FF}">
      <dgm:prSet/>
      <dgm:spPr/>
      <dgm:t>
        <a:bodyPr/>
        <a:lstStyle/>
        <a:p>
          <a:endParaRPr lang="es-ES"/>
        </a:p>
      </dgm:t>
    </dgm:pt>
    <dgm:pt modelId="{A159DE5C-20C2-4925-AA23-4D218B932BFE}" type="sibTrans" cxnId="{3276851E-FD49-4F87-AC8D-46ECC14DA9FF}">
      <dgm:prSet/>
      <dgm:spPr/>
      <dgm:t>
        <a:bodyPr/>
        <a:lstStyle/>
        <a:p>
          <a:endParaRPr lang="es-ES"/>
        </a:p>
      </dgm:t>
    </dgm:pt>
    <dgm:pt modelId="{6BCABD61-02C8-41DF-8A03-79FCC89580B2}">
      <dgm:prSet phldrT="[Texto]"/>
      <dgm:spPr/>
      <dgm:t>
        <a:bodyPr/>
        <a:lstStyle/>
        <a:p>
          <a:r>
            <a:rPr lang="es-ES" b="1" dirty="0" smtClean="0"/>
            <a:t>Cultivos primarios de piel y músculo</a:t>
          </a:r>
          <a:endParaRPr lang="es-ES" b="1" dirty="0"/>
        </a:p>
      </dgm:t>
    </dgm:pt>
    <dgm:pt modelId="{B2BAEE33-206A-4C06-88F9-DD9C64CE5F13}" type="parTrans" cxnId="{4D2FA0B4-3F11-4BD5-8911-3AB8C660E31D}">
      <dgm:prSet/>
      <dgm:spPr/>
      <dgm:t>
        <a:bodyPr/>
        <a:lstStyle/>
        <a:p>
          <a:endParaRPr lang="es-ES"/>
        </a:p>
      </dgm:t>
    </dgm:pt>
    <dgm:pt modelId="{76FBD0B9-CFDC-4969-81FD-636974F8588A}" type="sibTrans" cxnId="{4D2FA0B4-3F11-4BD5-8911-3AB8C660E31D}">
      <dgm:prSet/>
      <dgm:spPr/>
      <dgm:t>
        <a:bodyPr/>
        <a:lstStyle/>
        <a:p>
          <a:endParaRPr lang="es-ES"/>
        </a:p>
      </dgm:t>
    </dgm:pt>
    <dgm:pt modelId="{A7147EEA-BA1C-4362-A0B8-C6022D2A7273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Terapia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BA2EAD-DCC8-4169-8F1B-1F904831074A}" type="parTrans" cxnId="{6196875D-6ABA-4456-89FF-0FED7C953ECF}">
      <dgm:prSet/>
      <dgm:spPr/>
      <dgm:t>
        <a:bodyPr/>
        <a:lstStyle/>
        <a:p>
          <a:endParaRPr lang="es-ES"/>
        </a:p>
      </dgm:t>
    </dgm:pt>
    <dgm:pt modelId="{FD875B7F-BC15-43DE-A1AE-F40DF41985C3}" type="sibTrans" cxnId="{6196875D-6ABA-4456-89FF-0FED7C953ECF}">
      <dgm:prSet/>
      <dgm:spPr/>
      <dgm:t>
        <a:bodyPr/>
        <a:lstStyle/>
        <a:p>
          <a:endParaRPr lang="es-ES"/>
        </a:p>
      </dgm:t>
    </dgm:pt>
    <dgm:pt modelId="{13328CB0-A904-4BB4-AD2C-BFC5B10A9F78}">
      <dgm:prSet phldrT="[Texto]"/>
      <dgm:spPr/>
      <dgm:t>
        <a:bodyPr/>
        <a:lstStyle/>
        <a:p>
          <a:r>
            <a:rPr lang="es-ES" b="1" dirty="0" smtClean="0"/>
            <a:t>Oligonucleótidos antisentido</a:t>
          </a:r>
          <a:endParaRPr lang="es-ES" b="1" dirty="0"/>
        </a:p>
      </dgm:t>
    </dgm:pt>
    <dgm:pt modelId="{11BAE9CE-791D-4F01-BDCD-D51A4FD908CA}" type="parTrans" cxnId="{DC731197-BAAC-4EC8-9C75-01F1E2CB2C8E}">
      <dgm:prSet/>
      <dgm:spPr/>
      <dgm:t>
        <a:bodyPr/>
        <a:lstStyle/>
        <a:p>
          <a:endParaRPr lang="es-ES"/>
        </a:p>
      </dgm:t>
    </dgm:pt>
    <dgm:pt modelId="{B7F83C0D-C0ED-48A2-8CE6-7474B2A2593E}" type="sibTrans" cxnId="{DC731197-BAAC-4EC8-9C75-01F1E2CB2C8E}">
      <dgm:prSet/>
      <dgm:spPr/>
      <dgm:t>
        <a:bodyPr/>
        <a:lstStyle/>
        <a:p>
          <a:endParaRPr lang="es-ES"/>
        </a:p>
      </dgm:t>
    </dgm:pt>
    <dgm:pt modelId="{7514CAA9-E881-4D99-995B-58D8105D8ADB}">
      <dgm:prSet phldrT="[Texto]"/>
      <dgm:spPr/>
      <dgm:t>
        <a:bodyPr/>
        <a:lstStyle/>
        <a:p>
          <a:r>
            <a:rPr lang="es-ES" b="1" dirty="0" smtClean="0"/>
            <a:t>Medicamento </a:t>
          </a:r>
          <a:r>
            <a:rPr lang="es-ES" b="1" dirty="0" err="1" smtClean="0"/>
            <a:t>aprovado</a:t>
          </a:r>
          <a:r>
            <a:rPr lang="es-ES" b="1" dirty="0" smtClean="0"/>
            <a:t> por la FDA: </a:t>
          </a:r>
          <a:r>
            <a:rPr lang="es-ES" b="1" dirty="0" smtClean="0"/>
            <a:t>ETEPLIRSEN </a:t>
          </a:r>
          <a:r>
            <a:rPr lang="es-ES" b="1" dirty="0" smtClean="0"/>
            <a:t>(salto del exón)</a:t>
          </a:r>
          <a:endParaRPr lang="es-ES" b="1" dirty="0"/>
        </a:p>
      </dgm:t>
    </dgm:pt>
    <dgm:pt modelId="{C662023B-DBB6-40AA-A7C2-6AD2FCF46CFD}" type="parTrans" cxnId="{711DCB07-AF22-4E69-A231-950F48CB9F3B}">
      <dgm:prSet/>
      <dgm:spPr/>
      <dgm:t>
        <a:bodyPr/>
        <a:lstStyle/>
        <a:p>
          <a:endParaRPr lang="es-ES"/>
        </a:p>
      </dgm:t>
    </dgm:pt>
    <dgm:pt modelId="{5C3D2149-4CBC-43A3-A03B-FEEDCDDFFEA6}" type="sibTrans" cxnId="{711DCB07-AF22-4E69-A231-950F48CB9F3B}">
      <dgm:prSet/>
      <dgm:spPr/>
      <dgm:t>
        <a:bodyPr/>
        <a:lstStyle/>
        <a:p>
          <a:endParaRPr lang="es-ES"/>
        </a:p>
      </dgm:t>
    </dgm:pt>
    <dgm:pt modelId="{89222989-0AA8-468A-B6AC-E3285D9F65C9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Expertos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1EDC16-D616-458F-8A8F-C3EB2035BF23}" type="parTrans" cxnId="{12778ABF-AE32-4DEB-98A0-0D2E567220A8}">
      <dgm:prSet/>
      <dgm:spPr/>
      <dgm:t>
        <a:bodyPr/>
        <a:lstStyle/>
        <a:p>
          <a:endParaRPr lang="es-ES"/>
        </a:p>
      </dgm:t>
    </dgm:pt>
    <dgm:pt modelId="{530D4BDB-E3B0-4B80-BF15-888AD51B975F}" type="sibTrans" cxnId="{12778ABF-AE32-4DEB-98A0-0D2E567220A8}">
      <dgm:prSet/>
      <dgm:spPr/>
      <dgm:t>
        <a:bodyPr/>
        <a:lstStyle/>
        <a:p>
          <a:endParaRPr lang="es-ES"/>
        </a:p>
      </dgm:t>
    </dgm:pt>
    <dgm:pt modelId="{5F0A2678-B3D1-406B-BA4F-308A9B8E7CEC}">
      <dgm:prSet phldrT="[Texto]"/>
      <dgm:spPr/>
      <dgm:t>
        <a:bodyPr/>
        <a:lstStyle/>
        <a:p>
          <a:r>
            <a:rPr lang="es-ES" b="1" dirty="0" smtClean="0"/>
            <a:t>Cuantificación de distrofina</a:t>
          </a:r>
          <a:endParaRPr lang="es-ES" b="1" dirty="0"/>
        </a:p>
      </dgm:t>
    </dgm:pt>
    <dgm:pt modelId="{F44769B7-A65D-4551-816D-3DB0A73C25B4}" type="parTrans" cxnId="{EF85F6DB-FFF3-453B-9F37-E11961FD1CCB}">
      <dgm:prSet/>
      <dgm:spPr/>
      <dgm:t>
        <a:bodyPr/>
        <a:lstStyle/>
        <a:p>
          <a:endParaRPr lang="es-ES"/>
        </a:p>
      </dgm:t>
    </dgm:pt>
    <dgm:pt modelId="{DA751263-AF62-4CF8-A4C8-695CE5C5EB2D}" type="sibTrans" cxnId="{EF85F6DB-FFF3-453B-9F37-E11961FD1CCB}">
      <dgm:prSet/>
      <dgm:spPr/>
      <dgm:t>
        <a:bodyPr/>
        <a:lstStyle/>
        <a:p>
          <a:endParaRPr lang="es-ES"/>
        </a:p>
      </dgm:t>
    </dgm:pt>
    <dgm:pt modelId="{9FD09B1B-A4F0-4D27-B073-543766ABACA1}">
      <dgm:prSet phldrT="[Texto]"/>
      <dgm:spPr>
        <a:solidFill>
          <a:srgbClr val="FFE79B"/>
        </a:solidFill>
      </dgm:spPr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Técnicas novedosas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30FDBE-BE99-4FD0-BEB3-AAD89B0F7DE7}" type="parTrans" cxnId="{91706EEF-6FFF-4D0D-AA07-D770DF3B39A7}">
      <dgm:prSet/>
      <dgm:spPr/>
      <dgm:t>
        <a:bodyPr/>
        <a:lstStyle/>
        <a:p>
          <a:endParaRPr lang="es-ES"/>
        </a:p>
      </dgm:t>
    </dgm:pt>
    <dgm:pt modelId="{32B808D1-DF86-4E8C-9F01-DED14BE8B5D8}" type="sibTrans" cxnId="{91706EEF-6FFF-4D0D-AA07-D770DF3B39A7}">
      <dgm:prSet/>
      <dgm:spPr/>
      <dgm:t>
        <a:bodyPr/>
        <a:lstStyle/>
        <a:p>
          <a:endParaRPr lang="es-ES"/>
        </a:p>
      </dgm:t>
    </dgm:pt>
    <dgm:pt modelId="{778BDDC5-D7A7-460A-84E1-DD297BB9F552}">
      <dgm:prSet phldrT="[Texto]"/>
      <dgm:spPr>
        <a:ln>
          <a:solidFill>
            <a:srgbClr val="FFE79B"/>
          </a:solidFill>
        </a:ln>
      </dgm:spPr>
      <dgm:t>
        <a:bodyPr/>
        <a:lstStyle/>
        <a:p>
          <a:r>
            <a:rPr lang="es-ES" b="1" dirty="0" smtClean="0"/>
            <a:t>In </a:t>
          </a:r>
          <a:r>
            <a:rPr lang="es-ES" b="1" dirty="0" err="1" smtClean="0"/>
            <a:t>Cell</a:t>
          </a:r>
          <a:r>
            <a:rPr lang="es-ES" b="1" dirty="0" smtClean="0"/>
            <a:t> Western</a:t>
          </a:r>
          <a:endParaRPr lang="es-ES" b="1" dirty="0"/>
        </a:p>
      </dgm:t>
    </dgm:pt>
    <dgm:pt modelId="{48E466EA-3072-4BEB-B0FF-BA6A0E72FA48}" type="parTrans" cxnId="{16B0FE40-EB9B-40A0-8FDC-72B5AEE2A6B1}">
      <dgm:prSet/>
      <dgm:spPr/>
      <dgm:t>
        <a:bodyPr/>
        <a:lstStyle/>
        <a:p>
          <a:endParaRPr lang="es-ES"/>
        </a:p>
      </dgm:t>
    </dgm:pt>
    <dgm:pt modelId="{DB7294FF-B12D-4353-B677-954308A60FE0}" type="sibTrans" cxnId="{16B0FE40-EB9B-40A0-8FDC-72B5AEE2A6B1}">
      <dgm:prSet/>
      <dgm:spPr/>
      <dgm:t>
        <a:bodyPr/>
        <a:lstStyle/>
        <a:p>
          <a:endParaRPr lang="es-ES"/>
        </a:p>
      </dgm:t>
    </dgm:pt>
    <dgm:pt modelId="{FBA2EFBA-6CF5-4BF2-92C2-623777D58002}" type="pres">
      <dgm:prSet presAssocID="{0723EB9D-8C11-4BC4-98C0-2AB5EF8163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26BF0A-C525-4E2B-92CA-F314D650E391}" type="pres">
      <dgm:prSet presAssocID="{B58B0F12-C5BB-4133-BA2E-2C0A3BD0478A}" presName="composite" presStyleCnt="0"/>
      <dgm:spPr/>
    </dgm:pt>
    <dgm:pt modelId="{B40727AC-085C-44BC-80D1-800D3E487C9A}" type="pres">
      <dgm:prSet presAssocID="{B58B0F12-C5BB-4133-BA2E-2C0A3BD0478A}" presName="parentText" presStyleLbl="alignNode1" presStyleIdx="0" presStyleCnt="5" custScaleX="188099" custLinFactNeighborY="2160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C057FBF7-F20D-461B-A44D-95E509AD1F58}" type="pres">
      <dgm:prSet presAssocID="{B58B0F12-C5BB-4133-BA2E-2C0A3BD0478A}" presName="descendantText" presStyleLbl="alignAcc1" presStyleIdx="0" presStyleCnt="5" custScaleX="86714" custLinFactNeighborY="785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90F72B-04E7-4719-BBD5-41BBED791798}" type="pres">
      <dgm:prSet presAssocID="{30C9C02F-1EAF-49F9-A0E6-50BF4D9C465C}" presName="sp" presStyleCnt="0"/>
      <dgm:spPr/>
    </dgm:pt>
    <dgm:pt modelId="{69B3AD22-EFEF-4DF4-8F02-7E72E894E154}" type="pres">
      <dgm:prSet presAssocID="{9758C673-F80A-4D9A-B273-A3E0A344715F}" presName="composite" presStyleCnt="0"/>
      <dgm:spPr/>
    </dgm:pt>
    <dgm:pt modelId="{8A237591-EE68-49B9-A357-61AE02E7E99D}" type="pres">
      <dgm:prSet presAssocID="{9758C673-F80A-4D9A-B273-A3E0A344715F}" presName="parentText" presStyleLbl="alignNode1" presStyleIdx="1" presStyleCnt="5" custScaleX="188099" custLinFactNeighborY="796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8DA7F96F-BA2C-437D-8301-4206AE66C377}" type="pres">
      <dgm:prSet presAssocID="{9758C673-F80A-4D9A-B273-A3E0A344715F}" presName="descendantText" presStyleLbl="alignAcc1" presStyleIdx="1" presStyleCnt="5" custScaleX="85954" custLinFactNeighborY="63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38908B-720C-4F8D-B6DD-3974EED5E8BB}" type="pres">
      <dgm:prSet presAssocID="{A159DE5C-20C2-4925-AA23-4D218B932BFE}" presName="sp" presStyleCnt="0"/>
      <dgm:spPr/>
    </dgm:pt>
    <dgm:pt modelId="{E136EE13-3FF4-41CE-9982-F2ABCCC7FF7B}" type="pres">
      <dgm:prSet presAssocID="{A7147EEA-BA1C-4362-A0B8-C6022D2A7273}" presName="composite" presStyleCnt="0"/>
      <dgm:spPr/>
    </dgm:pt>
    <dgm:pt modelId="{3E706073-5B25-42E2-881A-85C3EA21BE58}" type="pres">
      <dgm:prSet presAssocID="{A7147EEA-BA1C-4362-A0B8-C6022D2A7273}" presName="parentText" presStyleLbl="alignNode1" presStyleIdx="2" presStyleCnt="5" custScaleX="188099" custLinFactNeighborY="1093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69F4F4FC-40BB-4E27-9030-7B5AD11B4AAC}" type="pres">
      <dgm:prSet presAssocID="{A7147EEA-BA1C-4362-A0B8-C6022D2A7273}" presName="descendantText" presStyleLbl="alignAcc1" presStyleIdx="2" presStyleCnt="5" custScaleX="86714" custLinFactNeighborY="53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73666B-6E0A-42DA-8D25-1C7B6338B7B4}" type="pres">
      <dgm:prSet presAssocID="{FD875B7F-BC15-43DE-A1AE-F40DF41985C3}" presName="sp" presStyleCnt="0"/>
      <dgm:spPr/>
    </dgm:pt>
    <dgm:pt modelId="{D0CF7E9F-09E5-4075-BF1F-084B70038E36}" type="pres">
      <dgm:prSet presAssocID="{89222989-0AA8-468A-B6AC-E3285D9F65C9}" presName="composite" presStyleCnt="0"/>
      <dgm:spPr/>
    </dgm:pt>
    <dgm:pt modelId="{CF53D541-81CB-4DFA-A67A-6E3440E8E271}" type="pres">
      <dgm:prSet presAssocID="{89222989-0AA8-468A-B6AC-E3285D9F65C9}" presName="parentText" presStyleLbl="alignNode1" presStyleIdx="3" presStyleCnt="5" custScaleX="188099" custLinFactNeighborY="836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0E1C983F-00A2-4431-A086-3C4DD93ECF4A}" type="pres">
      <dgm:prSet presAssocID="{89222989-0AA8-468A-B6AC-E3285D9F65C9}" presName="descendantText" presStyleLbl="alignAcc1" presStyleIdx="3" presStyleCnt="5" custScaleX="86714" custLinFactNeighborY="474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17CE17-7792-4C05-9314-A68937A1FBB0}" type="pres">
      <dgm:prSet presAssocID="{530D4BDB-E3B0-4B80-BF15-888AD51B975F}" presName="sp" presStyleCnt="0"/>
      <dgm:spPr/>
    </dgm:pt>
    <dgm:pt modelId="{2269D97D-E9F2-4088-BDE2-CE3965E85656}" type="pres">
      <dgm:prSet presAssocID="{9FD09B1B-A4F0-4D27-B073-543766ABACA1}" presName="composite" presStyleCnt="0"/>
      <dgm:spPr/>
    </dgm:pt>
    <dgm:pt modelId="{7C207E5A-1E64-414C-B56E-DF7810A837AA}" type="pres">
      <dgm:prSet presAssocID="{9FD09B1B-A4F0-4D27-B073-543766ABACA1}" presName="parentText" presStyleLbl="alignNode1" presStyleIdx="4" presStyleCnt="5" custScaleX="18809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787B9263-1745-4AB9-8CB1-E92DCDF02091}" type="pres">
      <dgm:prSet presAssocID="{9FD09B1B-A4F0-4D27-B073-543766ABACA1}" presName="descendantText" presStyleLbl="alignAcc1" presStyleIdx="4" presStyleCnt="5" custScaleX="86714" custLinFactNeighborX="-316" custLinFactNeighborY="35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139F02-9CF7-4E9A-96E7-53DFD468645A}" srcId="{0723EB9D-8C11-4BC4-98C0-2AB5EF816312}" destId="{B58B0F12-C5BB-4133-BA2E-2C0A3BD0478A}" srcOrd="0" destOrd="0" parTransId="{4DC7C721-DDA1-4633-BBAE-A581934FC0B6}" sibTransId="{30C9C02F-1EAF-49F9-A0E6-50BF4D9C465C}"/>
    <dgm:cxn modelId="{4DD32ABC-83D7-41CB-874A-CD04898F78D8}" type="presOf" srcId="{13328CB0-A904-4BB4-AD2C-BFC5B10A9F78}" destId="{69F4F4FC-40BB-4E27-9030-7B5AD11B4AAC}" srcOrd="0" destOrd="0" presId="urn:microsoft.com/office/officeart/2005/8/layout/chevron2"/>
    <dgm:cxn modelId="{B2CEA040-3874-4315-ADFB-02F214FD0951}" type="presOf" srcId="{5F0A2678-B3D1-406B-BA4F-308A9B8E7CEC}" destId="{0E1C983F-00A2-4431-A086-3C4DD93ECF4A}" srcOrd="0" destOrd="0" presId="urn:microsoft.com/office/officeart/2005/8/layout/chevron2"/>
    <dgm:cxn modelId="{12778ABF-AE32-4DEB-98A0-0D2E567220A8}" srcId="{0723EB9D-8C11-4BC4-98C0-2AB5EF816312}" destId="{89222989-0AA8-468A-B6AC-E3285D9F65C9}" srcOrd="3" destOrd="0" parTransId="{EE1EDC16-D616-458F-8A8F-C3EB2035BF23}" sibTransId="{530D4BDB-E3B0-4B80-BF15-888AD51B975F}"/>
    <dgm:cxn modelId="{1428D6C6-C55A-49A0-9C92-984F7E3FB497}" type="presOf" srcId="{A7147EEA-BA1C-4362-A0B8-C6022D2A7273}" destId="{3E706073-5B25-42E2-881A-85C3EA21BE58}" srcOrd="0" destOrd="0" presId="urn:microsoft.com/office/officeart/2005/8/layout/chevron2"/>
    <dgm:cxn modelId="{16B0FE40-EB9B-40A0-8FDC-72B5AEE2A6B1}" srcId="{9FD09B1B-A4F0-4D27-B073-543766ABACA1}" destId="{778BDDC5-D7A7-460A-84E1-DD297BB9F552}" srcOrd="0" destOrd="0" parTransId="{48E466EA-3072-4BEB-B0FF-BA6A0E72FA48}" sibTransId="{DB7294FF-B12D-4353-B677-954308A60FE0}"/>
    <dgm:cxn modelId="{7533F817-4BCF-42C3-B3AC-23E18180FE44}" srcId="{B58B0F12-C5BB-4133-BA2E-2C0A3BD0478A}" destId="{3126C37D-1645-4606-AC2D-BD0B8F31AEFC}" srcOrd="0" destOrd="0" parTransId="{A44BEDFB-9910-4CE5-AF5C-8276438EC54E}" sibTransId="{69DD2A19-A2AD-493A-AD5B-40C571539F07}"/>
    <dgm:cxn modelId="{9F67D307-AE4C-4E2E-BE2D-DDDE34B5C1BA}" type="presOf" srcId="{778BDDC5-D7A7-460A-84E1-DD297BB9F552}" destId="{787B9263-1745-4AB9-8CB1-E92DCDF02091}" srcOrd="0" destOrd="0" presId="urn:microsoft.com/office/officeart/2005/8/layout/chevron2"/>
    <dgm:cxn modelId="{EF85F6DB-FFF3-453B-9F37-E11961FD1CCB}" srcId="{89222989-0AA8-468A-B6AC-E3285D9F65C9}" destId="{5F0A2678-B3D1-406B-BA4F-308A9B8E7CEC}" srcOrd="0" destOrd="0" parTransId="{F44769B7-A65D-4551-816D-3DB0A73C25B4}" sibTransId="{DA751263-AF62-4CF8-A4C8-695CE5C5EB2D}"/>
    <dgm:cxn modelId="{329CF1BC-4381-4D6D-9A0C-64272B439E1D}" type="presOf" srcId="{B58B0F12-C5BB-4133-BA2E-2C0A3BD0478A}" destId="{B40727AC-085C-44BC-80D1-800D3E487C9A}" srcOrd="0" destOrd="0" presId="urn:microsoft.com/office/officeart/2005/8/layout/chevron2"/>
    <dgm:cxn modelId="{711DCB07-AF22-4E69-A231-950F48CB9F3B}" srcId="{A7147EEA-BA1C-4362-A0B8-C6022D2A7273}" destId="{7514CAA9-E881-4D99-995B-58D8105D8ADB}" srcOrd="1" destOrd="0" parTransId="{C662023B-DBB6-40AA-A7C2-6AD2FCF46CFD}" sibTransId="{5C3D2149-4CBC-43A3-A03B-FEEDCDDFFEA6}"/>
    <dgm:cxn modelId="{9AD2F736-E137-4AFF-830D-6CCD1C7554E0}" type="presOf" srcId="{0723EB9D-8C11-4BC4-98C0-2AB5EF816312}" destId="{FBA2EFBA-6CF5-4BF2-92C2-623777D58002}" srcOrd="0" destOrd="0" presId="urn:microsoft.com/office/officeart/2005/8/layout/chevron2"/>
    <dgm:cxn modelId="{25389F92-47A4-422F-B85A-8D095E6FCF77}" type="presOf" srcId="{3126C37D-1645-4606-AC2D-BD0B8F31AEFC}" destId="{C057FBF7-F20D-461B-A44D-95E509AD1F58}" srcOrd="0" destOrd="0" presId="urn:microsoft.com/office/officeart/2005/8/layout/chevron2"/>
    <dgm:cxn modelId="{DC731197-BAAC-4EC8-9C75-01F1E2CB2C8E}" srcId="{A7147EEA-BA1C-4362-A0B8-C6022D2A7273}" destId="{13328CB0-A904-4BB4-AD2C-BFC5B10A9F78}" srcOrd="0" destOrd="0" parTransId="{11BAE9CE-791D-4F01-BDCD-D51A4FD908CA}" sibTransId="{B7F83C0D-C0ED-48A2-8CE6-7474B2A2593E}"/>
    <dgm:cxn modelId="{91706EEF-6FFF-4D0D-AA07-D770DF3B39A7}" srcId="{0723EB9D-8C11-4BC4-98C0-2AB5EF816312}" destId="{9FD09B1B-A4F0-4D27-B073-543766ABACA1}" srcOrd="4" destOrd="0" parTransId="{2C30FDBE-BE99-4FD0-BEB3-AAD89B0F7DE7}" sibTransId="{32B808D1-DF86-4E8C-9F01-DED14BE8B5D8}"/>
    <dgm:cxn modelId="{1BF761BC-8392-44FF-8575-0CD9EC13F210}" type="presOf" srcId="{7514CAA9-E881-4D99-995B-58D8105D8ADB}" destId="{69F4F4FC-40BB-4E27-9030-7B5AD11B4AAC}" srcOrd="0" destOrd="1" presId="urn:microsoft.com/office/officeart/2005/8/layout/chevron2"/>
    <dgm:cxn modelId="{CB22B6C5-8E9C-47EE-AF90-A400EA6C3D33}" type="presOf" srcId="{9758C673-F80A-4D9A-B273-A3E0A344715F}" destId="{8A237591-EE68-49B9-A357-61AE02E7E99D}" srcOrd="0" destOrd="0" presId="urn:microsoft.com/office/officeart/2005/8/layout/chevron2"/>
    <dgm:cxn modelId="{3276851E-FD49-4F87-AC8D-46ECC14DA9FF}" srcId="{0723EB9D-8C11-4BC4-98C0-2AB5EF816312}" destId="{9758C673-F80A-4D9A-B273-A3E0A344715F}" srcOrd="1" destOrd="0" parTransId="{FD3AC33F-A71E-41AE-AA67-5BA8314F4E09}" sibTransId="{A159DE5C-20C2-4925-AA23-4D218B932BFE}"/>
    <dgm:cxn modelId="{A1584FAA-2E7E-4924-A758-ED82091F25E1}" type="presOf" srcId="{89222989-0AA8-468A-B6AC-E3285D9F65C9}" destId="{CF53D541-81CB-4DFA-A67A-6E3440E8E271}" srcOrd="0" destOrd="0" presId="urn:microsoft.com/office/officeart/2005/8/layout/chevron2"/>
    <dgm:cxn modelId="{0FD1D1A7-950D-4ABC-80DD-489C75CF1FBB}" type="presOf" srcId="{9FD09B1B-A4F0-4D27-B073-543766ABACA1}" destId="{7C207E5A-1E64-414C-B56E-DF7810A837AA}" srcOrd="0" destOrd="0" presId="urn:microsoft.com/office/officeart/2005/8/layout/chevron2"/>
    <dgm:cxn modelId="{317FD0A9-CC0C-4F64-A3E6-FC7812CF6375}" type="presOf" srcId="{6BCABD61-02C8-41DF-8A03-79FCC89580B2}" destId="{8DA7F96F-BA2C-437D-8301-4206AE66C377}" srcOrd="0" destOrd="0" presId="urn:microsoft.com/office/officeart/2005/8/layout/chevron2"/>
    <dgm:cxn modelId="{4D2FA0B4-3F11-4BD5-8911-3AB8C660E31D}" srcId="{9758C673-F80A-4D9A-B273-A3E0A344715F}" destId="{6BCABD61-02C8-41DF-8A03-79FCC89580B2}" srcOrd="0" destOrd="0" parTransId="{B2BAEE33-206A-4C06-88F9-DD9C64CE5F13}" sibTransId="{76FBD0B9-CFDC-4969-81FD-636974F8588A}"/>
    <dgm:cxn modelId="{6196875D-6ABA-4456-89FF-0FED7C953ECF}" srcId="{0723EB9D-8C11-4BC4-98C0-2AB5EF816312}" destId="{A7147EEA-BA1C-4362-A0B8-C6022D2A7273}" srcOrd="2" destOrd="0" parTransId="{95BA2EAD-DCC8-4169-8F1B-1F904831074A}" sibTransId="{FD875B7F-BC15-43DE-A1AE-F40DF41985C3}"/>
    <dgm:cxn modelId="{23F9EFFF-7719-4F50-8F20-A76958C3D552}" type="presParOf" srcId="{FBA2EFBA-6CF5-4BF2-92C2-623777D58002}" destId="{3326BF0A-C525-4E2B-92CA-F314D650E391}" srcOrd="0" destOrd="0" presId="urn:microsoft.com/office/officeart/2005/8/layout/chevron2"/>
    <dgm:cxn modelId="{B84A9C7C-4FF4-4144-B94A-BF41E37CAD42}" type="presParOf" srcId="{3326BF0A-C525-4E2B-92CA-F314D650E391}" destId="{B40727AC-085C-44BC-80D1-800D3E487C9A}" srcOrd="0" destOrd="0" presId="urn:microsoft.com/office/officeart/2005/8/layout/chevron2"/>
    <dgm:cxn modelId="{62D5F138-C3B0-411D-805C-6C2087082BB4}" type="presParOf" srcId="{3326BF0A-C525-4E2B-92CA-F314D650E391}" destId="{C057FBF7-F20D-461B-A44D-95E509AD1F58}" srcOrd="1" destOrd="0" presId="urn:microsoft.com/office/officeart/2005/8/layout/chevron2"/>
    <dgm:cxn modelId="{A81CDC52-B83B-451A-B7C0-3C2168981646}" type="presParOf" srcId="{FBA2EFBA-6CF5-4BF2-92C2-623777D58002}" destId="{7290F72B-04E7-4719-BBD5-41BBED791798}" srcOrd="1" destOrd="0" presId="urn:microsoft.com/office/officeart/2005/8/layout/chevron2"/>
    <dgm:cxn modelId="{380F793A-AE03-4721-9C7E-9F8372CC2D52}" type="presParOf" srcId="{FBA2EFBA-6CF5-4BF2-92C2-623777D58002}" destId="{69B3AD22-EFEF-4DF4-8F02-7E72E894E154}" srcOrd="2" destOrd="0" presId="urn:microsoft.com/office/officeart/2005/8/layout/chevron2"/>
    <dgm:cxn modelId="{71543B11-1DA6-4140-9E35-9B892C0F8C1A}" type="presParOf" srcId="{69B3AD22-EFEF-4DF4-8F02-7E72E894E154}" destId="{8A237591-EE68-49B9-A357-61AE02E7E99D}" srcOrd="0" destOrd="0" presId="urn:microsoft.com/office/officeart/2005/8/layout/chevron2"/>
    <dgm:cxn modelId="{4BC1FEB6-F9BC-449A-B182-EA7FA01D342F}" type="presParOf" srcId="{69B3AD22-EFEF-4DF4-8F02-7E72E894E154}" destId="{8DA7F96F-BA2C-437D-8301-4206AE66C377}" srcOrd="1" destOrd="0" presId="urn:microsoft.com/office/officeart/2005/8/layout/chevron2"/>
    <dgm:cxn modelId="{2B424ADA-C0D0-4ACC-B424-13D0B9DE5C5A}" type="presParOf" srcId="{FBA2EFBA-6CF5-4BF2-92C2-623777D58002}" destId="{7538908B-720C-4F8D-B6DD-3974EED5E8BB}" srcOrd="3" destOrd="0" presId="urn:microsoft.com/office/officeart/2005/8/layout/chevron2"/>
    <dgm:cxn modelId="{27BCBB0C-4382-4804-936D-E34B1FF6225D}" type="presParOf" srcId="{FBA2EFBA-6CF5-4BF2-92C2-623777D58002}" destId="{E136EE13-3FF4-41CE-9982-F2ABCCC7FF7B}" srcOrd="4" destOrd="0" presId="urn:microsoft.com/office/officeart/2005/8/layout/chevron2"/>
    <dgm:cxn modelId="{E5080A1A-0F69-4F03-AC77-957C19C82062}" type="presParOf" srcId="{E136EE13-3FF4-41CE-9982-F2ABCCC7FF7B}" destId="{3E706073-5B25-42E2-881A-85C3EA21BE58}" srcOrd="0" destOrd="0" presId="urn:microsoft.com/office/officeart/2005/8/layout/chevron2"/>
    <dgm:cxn modelId="{981C834D-5735-4C2A-93F5-6E09578714F2}" type="presParOf" srcId="{E136EE13-3FF4-41CE-9982-F2ABCCC7FF7B}" destId="{69F4F4FC-40BB-4E27-9030-7B5AD11B4AAC}" srcOrd="1" destOrd="0" presId="urn:microsoft.com/office/officeart/2005/8/layout/chevron2"/>
    <dgm:cxn modelId="{9835C35E-DF0D-428A-92C5-FECCA0DF502D}" type="presParOf" srcId="{FBA2EFBA-6CF5-4BF2-92C2-623777D58002}" destId="{D573666B-6E0A-42DA-8D25-1C7B6338B7B4}" srcOrd="5" destOrd="0" presId="urn:microsoft.com/office/officeart/2005/8/layout/chevron2"/>
    <dgm:cxn modelId="{17807E62-EB28-4A4D-AEF2-A875E95DFE7E}" type="presParOf" srcId="{FBA2EFBA-6CF5-4BF2-92C2-623777D58002}" destId="{D0CF7E9F-09E5-4075-BF1F-084B70038E36}" srcOrd="6" destOrd="0" presId="urn:microsoft.com/office/officeart/2005/8/layout/chevron2"/>
    <dgm:cxn modelId="{335B686D-C0C9-4C06-A3D8-560744EE11CF}" type="presParOf" srcId="{D0CF7E9F-09E5-4075-BF1F-084B70038E36}" destId="{CF53D541-81CB-4DFA-A67A-6E3440E8E271}" srcOrd="0" destOrd="0" presId="urn:microsoft.com/office/officeart/2005/8/layout/chevron2"/>
    <dgm:cxn modelId="{D9E085E4-E2E0-4FA9-B4FA-247AE50ECC41}" type="presParOf" srcId="{D0CF7E9F-09E5-4075-BF1F-084B70038E36}" destId="{0E1C983F-00A2-4431-A086-3C4DD93ECF4A}" srcOrd="1" destOrd="0" presId="urn:microsoft.com/office/officeart/2005/8/layout/chevron2"/>
    <dgm:cxn modelId="{91886969-532C-43A3-A7A8-EFB54873AC25}" type="presParOf" srcId="{FBA2EFBA-6CF5-4BF2-92C2-623777D58002}" destId="{AD17CE17-7792-4C05-9314-A68937A1FBB0}" srcOrd="7" destOrd="0" presId="urn:microsoft.com/office/officeart/2005/8/layout/chevron2"/>
    <dgm:cxn modelId="{EF05A04E-FBCA-4AAD-AF4F-03C13A78BF3F}" type="presParOf" srcId="{FBA2EFBA-6CF5-4BF2-92C2-623777D58002}" destId="{2269D97D-E9F2-4088-BDE2-CE3965E85656}" srcOrd="8" destOrd="0" presId="urn:microsoft.com/office/officeart/2005/8/layout/chevron2"/>
    <dgm:cxn modelId="{9E742F25-0748-4148-A286-6C28EE9211F5}" type="presParOf" srcId="{2269D97D-E9F2-4088-BDE2-CE3965E85656}" destId="{7C207E5A-1E64-414C-B56E-DF7810A837AA}" srcOrd="0" destOrd="0" presId="urn:microsoft.com/office/officeart/2005/8/layout/chevron2"/>
    <dgm:cxn modelId="{3A7C4C28-A286-48E8-9149-3B770D9A71E8}" type="presParOf" srcId="{2269D97D-E9F2-4088-BDE2-CE3965E85656}" destId="{787B9263-1745-4AB9-8CB1-E92DCDF020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727AC-085C-44BC-80D1-800D3E487C9A}">
      <dsp:nvSpPr>
        <dsp:cNvPr id="0" name=""/>
        <dsp:cNvSpPr/>
      </dsp:nvSpPr>
      <dsp:spPr>
        <a:xfrm rot="5400000">
          <a:off x="383214" y="77418"/>
          <a:ext cx="1300785" cy="1712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Enfermedad Rara</a:t>
          </a:r>
          <a:endParaRPr lang="es-ES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40739" y="346891"/>
        <a:ext cx="1585736" cy="1173787"/>
      </dsp:txXfrm>
    </dsp:sp>
    <dsp:sp modelId="{C057FBF7-F20D-461B-A44D-95E509AD1F58}">
      <dsp:nvSpPr>
        <dsp:cNvPr id="0" name=""/>
        <dsp:cNvSpPr/>
      </dsp:nvSpPr>
      <dsp:spPr>
        <a:xfrm rot="5400000">
          <a:off x="4858865" y="-2199425"/>
          <a:ext cx="845510" cy="6577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1" kern="1200" dirty="0" smtClean="0"/>
            <a:t>Distrofia muscular de Duchenne</a:t>
          </a:r>
          <a:endParaRPr lang="es-ES" sz="1900" b="1" kern="1200" dirty="0"/>
        </a:p>
      </dsp:txBody>
      <dsp:txXfrm rot="-5400000">
        <a:off x="1992786" y="707928"/>
        <a:ext cx="6536395" cy="762962"/>
      </dsp:txXfrm>
    </dsp:sp>
    <dsp:sp modelId="{8A237591-EE68-49B9-A357-61AE02E7E99D}">
      <dsp:nvSpPr>
        <dsp:cNvPr id="0" name=""/>
        <dsp:cNvSpPr/>
      </dsp:nvSpPr>
      <dsp:spPr>
        <a:xfrm rot="5400000">
          <a:off x="383214" y="1085532"/>
          <a:ext cx="1300785" cy="1712734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Modelo de cultivo celular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40739" y="1355005"/>
        <a:ext cx="1585736" cy="1173787"/>
      </dsp:txXfrm>
    </dsp:sp>
    <dsp:sp modelId="{8DA7F96F-BA2C-437D-8301-4206AE66C377}">
      <dsp:nvSpPr>
        <dsp:cNvPr id="0" name=""/>
        <dsp:cNvSpPr/>
      </dsp:nvSpPr>
      <dsp:spPr>
        <a:xfrm rot="5400000">
          <a:off x="4825623" y="-1080489"/>
          <a:ext cx="845510" cy="6462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1" kern="1200" dirty="0" smtClean="0"/>
            <a:t>Cultivos primarios de piel y músculo</a:t>
          </a:r>
          <a:endParaRPr lang="es-ES" sz="1900" b="1" kern="1200" dirty="0"/>
        </a:p>
      </dsp:txBody>
      <dsp:txXfrm rot="-5400000">
        <a:off x="2016941" y="1769467"/>
        <a:ext cx="6421601" cy="762962"/>
      </dsp:txXfrm>
    </dsp:sp>
    <dsp:sp modelId="{3E706073-5B25-42E2-881A-85C3EA21BE58}">
      <dsp:nvSpPr>
        <dsp:cNvPr id="0" name=""/>
        <dsp:cNvSpPr/>
      </dsp:nvSpPr>
      <dsp:spPr>
        <a:xfrm rot="5400000">
          <a:off x="383214" y="2309667"/>
          <a:ext cx="1300785" cy="171273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Terapia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40739" y="2579140"/>
        <a:ext cx="1585736" cy="1173787"/>
      </dsp:txXfrm>
    </dsp:sp>
    <dsp:sp modelId="{69F4F4FC-40BB-4E27-9030-7B5AD11B4AAC}">
      <dsp:nvSpPr>
        <dsp:cNvPr id="0" name=""/>
        <dsp:cNvSpPr/>
      </dsp:nvSpPr>
      <dsp:spPr>
        <a:xfrm rot="5400000">
          <a:off x="4858865" y="-39179"/>
          <a:ext cx="845510" cy="6577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Oligonucleótidos antisentido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Medicamento </a:t>
          </a:r>
          <a:r>
            <a:rPr lang="es-ES" sz="1800" b="1" kern="1200" dirty="0" err="1" smtClean="0"/>
            <a:t>aprovado</a:t>
          </a:r>
          <a:r>
            <a:rPr lang="es-ES" sz="1800" b="1" kern="1200" dirty="0" smtClean="0"/>
            <a:t> por la FDA: </a:t>
          </a:r>
          <a:r>
            <a:rPr lang="es-ES" sz="1800" b="1" kern="1200" dirty="0" smtClean="0"/>
            <a:t>ETEPLIRSEN </a:t>
          </a:r>
          <a:r>
            <a:rPr lang="es-ES" sz="1800" b="1" kern="1200" dirty="0" smtClean="0"/>
            <a:t>(salto del exón)</a:t>
          </a:r>
          <a:endParaRPr lang="es-ES" sz="1800" b="1" kern="1200" dirty="0"/>
        </a:p>
      </dsp:txBody>
      <dsp:txXfrm rot="-5400000">
        <a:off x="1992786" y="2868174"/>
        <a:ext cx="6536395" cy="762962"/>
      </dsp:txXfrm>
    </dsp:sp>
    <dsp:sp modelId="{CF53D541-81CB-4DFA-A67A-6E3440E8E271}">
      <dsp:nvSpPr>
        <dsp:cNvPr id="0" name=""/>
        <dsp:cNvSpPr/>
      </dsp:nvSpPr>
      <dsp:spPr>
        <a:xfrm rot="5400000">
          <a:off x="383214" y="3461791"/>
          <a:ext cx="1300785" cy="1712734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Expertos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40739" y="3731264"/>
        <a:ext cx="1585736" cy="1173787"/>
      </dsp:txXfrm>
    </dsp:sp>
    <dsp:sp modelId="{0E1C983F-00A2-4431-A086-3C4DD93ECF4A}">
      <dsp:nvSpPr>
        <dsp:cNvPr id="0" name=""/>
        <dsp:cNvSpPr/>
      </dsp:nvSpPr>
      <dsp:spPr>
        <a:xfrm rot="5400000">
          <a:off x="4858865" y="1094363"/>
          <a:ext cx="845510" cy="6577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Cuantificación de distrofina</a:t>
          </a:r>
          <a:endParaRPr lang="es-ES" sz="1800" b="1" kern="1200" dirty="0"/>
        </a:p>
      </dsp:txBody>
      <dsp:txXfrm rot="-5400000">
        <a:off x="1992786" y="4001716"/>
        <a:ext cx="6536395" cy="762962"/>
      </dsp:txXfrm>
    </dsp:sp>
    <dsp:sp modelId="{7C207E5A-1E64-414C-B56E-DF7810A837AA}">
      <dsp:nvSpPr>
        <dsp:cNvPr id="0" name=""/>
        <dsp:cNvSpPr/>
      </dsp:nvSpPr>
      <dsp:spPr>
        <a:xfrm rot="5400000">
          <a:off x="383214" y="4538612"/>
          <a:ext cx="1300785" cy="1712734"/>
        </a:xfrm>
        <a:prstGeom prst="roundRect">
          <a:avLst/>
        </a:prstGeom>
        <a:solidFill>
          <a:srgbClr val="FFE79B"/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Técnicas novedosas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40739" y="4808085"/>
        <a:ext cx="1585736" cy="1173787"/>
      </dsp:txXfrm>
    </dsp:sp>
    <dsp:sp modelId="{787B9263-1745-4AB9-8CB1-E92DCDF02091}">
      <dsp:nvSpPr>
        <dsp:cNvPr id="0" name=""/>
        <dsp:cNvSpPr/>
      </dsp:nvSpPr>
      <dsp:spPr>
        <a:xfrm rot="5400000">
          <a:off x="4834894" y="2174478"/>
          <a:ext cx="845510" cy="6577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E7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In </a:t>
          </a:r>
          <a:r>
            <a:rPr lang="es-ES" sz="1800" b="1" kern="1200" dirty="0" err="1" smtClean="0"/>
            <a:t>Cell</a:t>
          </a:r>
          <a:r>
            <a:rPr lang="es-ES" sz="1800" b="1" kern="1200" dirty="0" smtClean="0"/>
            <a:t> Western</a:t>
          </a:r>
          <a:endParaRPr lang="es-ES" sz="1800" b="1" kern="1200" dirty="0"/>
        </a:p>
      </dsp:txBody>
      <dsp:txXfrm rot="-5400000">
        <a:off x="1968815" y="5081831"/>
        <a:ext cx="6536395" cy="76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EB3D9-4EE6-4D1E-8833-2419051FF75A}" type="datetimeFigureOut">
              <a:rPr lang="es-ES" smtClean="0"/>
              <a:t>15/06/2017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4ACAD-D5E8-4108-998E-C00769179D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4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bg>
      <p:bgPr>
        <a:gradFill>
          <a:gsLst>
            <a:gs pos="2400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455-48C4-4D5A-9F15-681BA1A95C1C}" type="datetimeFigureOut">
              <a:rPr lang="ca-ES" smtClean="0"/>
              <a:t>15/06/2017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  <p:pic>
        <p:nvPicPr>
          <p:cNvPr id="1026" name="Imagen 1" descr="descarg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558958" cy="144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enfermedades-raras.org/images/LogoCabeceraWe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13" y="5963297"/>
            <a:ext cx="1992212" cy="8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deraci�n ASEM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2"/>
          <a:stretch/>
        </p:blipFill>
        <p:spPr bwMode="auto">
          <a:xfrm>
            <a:off x="6516216" y="5955026"/>
            <a:ext cx="2120898" cy="8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ndación Isabel Gemi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2694"/>
            <a:ext cx="2471932" cy="9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6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pic>
        <p:nvPicPr>
          <p:cNvPr id="7" name="Imagen 1" descr="descarg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4050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22905" y="261191"/>
            <a:ext cx="6941583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394955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455-48C4-4D5A-9F15-681BA1A95C1C}" type="datetimeFigureOut">
              <a:rPr lang="ca-ES" smtClean="0"/>
              <a:t>15/06/2017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  <p:sp>
        <p:nvSpPr>
          <p:cNvPr id="13" name="Rectangle 12"/>
          <p:cNvSpPr/>
          <p:nvPr userDrawn="1"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Imagen 1" descr="descarg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4050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ol 1"/>
          <p:cNvSpPr>
            <a:spLocks noGrp="1"/>
          </p:cNvSpPr>
          <p:nvPr>
            <p:ph type="title"/>
          </p:nvPr>
        </p:nvSpPr>
        <p:spPr>
          <a:xfrm>
            <a:off x="2022905" y="261191"/>
            <a:ext cx="6941583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296386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455-48C4-4D5A-9F15-681BA1A95C1C}" type="datetimeFigureOut">
              <a:rPr lang="ca-ES" smtClean="0"/>
              <a:t>15/06/2017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  <p:sp>
        <p:nvSpPr>
          <p:cNvPr id="15" name="Rectangle 14"/>
          <p:cNvSpPr/>
          <p:nvPr userDrawn="1"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6" name="Imagen 1" descr="descarg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4050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ítol 1"/>
          <p:cNvSpPr>
            <a:spLocks noGrp="1"/>
          </p:cNvSpPr>
          <p:nvPr>
            <p:ph type="title"/>
          </p:nvPr>
        </p:nvSpPr>
        <p:spPr>
          <a:xfrm>
            <a:off x="2022905" y="261191"/>
            <a:ext cx="6941583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165784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455-48C4-4D5A-9F15-681BA1A95C1C}" type="datetimeFigureOut">
              <a:rPr lang="ca-ES" smtClean="0"/>
              <a:t>15/06/2017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  <p:sp>
        <p:nvSpPr>
          <p:cNvPr id="11" name="Rectangle 10"/>
          <p:cNvSpPr/>
          <p:nvPr userDrawn="1"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" descr="descarg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4050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ol 1"/>
          <p:cNvSpPr>
            <a:spLocks noGrp="1"/>
          </p:cNvSpPr>
          <p:nvPr>
            <p:ph type="title"/>
          </p:nvPr>
        </p:nvSpPr>
        <p:spPr>
          <a:xfrm>
            <a:off x="2022905" y="261191"/>
            <a:ext cx="6941583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190371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455-48C4-4D5A-9F15-681BA1A95C1C}" type="datetimeFigureOut">
              <a:rPr lang="ca-ES" smtClean="0"/>
              <a:t>15/06/2017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464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1455-48C4-4D5A-9F15-681BA1A95C1C}" type="datetimeFigureOut">
              <a:rPr lang="ca-ES" smtClean="0"/>
              <a:t>15/06/2017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136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emf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hyperlink" Target="http://www.arechavala-lab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QUADRES: </a:t>
            </a:r>
            <a:r>
              <a:rPr lang="en-US" sz="3600" dirty="0" err="1"/>
              <a:t>QUAntification</a:t>
            </a:r>
            <a:r>
              <a:rPr lang="en-US" sz="3600" dirty="0"/>
              <a:t> of Dystrophin Restoration by Exon Skipping</a:t>
            </a:r>
            <a:endParaRPr lang="ca-ES" sz="36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Virginia Arechavala Gomeza</a:t>
            </a:r>
          </a:p>
          <a:p>
            <a:r>
              <a:rPr lang="ca-ES" dirty="0"/>
              <a:t>BioCruces Health </a:t>
            </a:r>
            <a:r>
              <a:rPr lang="ca-ES" dirty="0" err="1"/>
              <a:t>Research</a:t>
            </a:r>
            <a:r>
              <a:rPr lang="ca-ES" dirty="0"/>
              <a:t> </a:t>
            </a:r>
            <a:r>
              <a:rPr lang="ca-ES" dirty="0" err="1"/>
              <a:t>Institute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464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47342859"/>
              </p:ext>
            </p:extLst>
          </p:nvPr>
        </p:nvGraphicFramePr>
        <p:xfrm>
          <a:off x="10914" y="836712"/>
          <a:ext cx="8747695" cy="604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6" name="1 Título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ES" altLang="es-ES" dirty="0" smtClean="0">
                <a:solidFill>
                  <a:schemeClr val="bg1"/>
                </a:solidFill>
              </a:rPr>
              <a:t>Nuestro grupo de un vistazo</a:t>
            </a:r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7043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Distrofia muscular de Duchenne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4" y="1340768"/>
            <a:ext cx="911383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23528" y="4869160"/>
            <a:ext cx="8928992" cy="1797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Déficit de </a:t>
            </a:r>
            <a:r>
              <a:rPr lang="es-ES" b="1" smtClean="0">
                <a:solidFill>
                  <a:srgbClr val="0070C0"/>
                </a:solidFill>
              </a:rPr>
              <a:t>distrofina</a:t>
            </a:r>
            <a:r>
              <a:rPr lang="es-ES" smtClean="0">
                <a:solidFill>
                  <a:srgbClr val="0070C0"/>
                </a:solidFill>
              </a:rPr>
              <a:t> </a:t>
            </a:r>
            <a:r>
              <a:rPr lang="es-ES" smtClean="0"/>
              <a:t>en el músculo</a:t>
            </a:r>
          </a:p>
          <a:p>
            <a:r>
              <a:rPr lang="es-ES" smtClean="0"/>
              <a:t>Nuevos medicamentos: restaurar expresión</a:t>
            </a:r>
          </a:p>
          <a:p>
            <a:pPr lvl="1"/>
            <a:r>
              <a:rPr lang="es-ES" smtClean="0"/>
              <a:t>Ataluren PTC mutaciones nonsense</a:t>
            </a:r>
          </a:p>
          <a:p>
            <a:pPr lvl="1"/>
            <a:r>
              <a:rPr lang="es-ES" b="1" smtClean="0">
                <a:solidFill>
                  <a:srgbClr val="0070C0"/>
                </a:solidFill>
              </a:rPr>
              <a:t>Eteplirsen</a:t>
            </a:r>
            <a:r>
              <a:rPr lang="es-ES" smtClean="0"/>
              <a:t> salto del exón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04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err="1" smtClean="0">
                <a:solidFill>
                  <a:schemeClr val="bg1"/>
                </a:solidFill>
              </a:rPr>
              <a:t>Terapia</a:t>
            </a:r>
            <a:r>
              <a:rPr lang="ca-ES" b="1" dirty="0" smtClean="0">
                <a:solidFill>
                  <a:schemeClr val="bg1"/>
                </a:solidFill>
              </a:rPr>
              <a:t> de salto del </a:t>
            </a:r>
            <a:r>
              <a:rPr lang="ca-ES" b="1" dirty="0" err="1" smtClean="0">
                <a:solidFill>
                  <a:schemeClr val="bg1"/>
                </a:solidFill>
              </a:rPr>
              <a:t>exón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51057" y="1773239"/>
            <a:ext cx="1008063" cy="431800"/>
          </a:xfrm>
          <a:prstGeom prst="homePlate">
            <a:avLst>
              <a:gd name="adj" fmla="val 58364"/>
            </a:avLst>
          </a:prstGeom>
          <a:solidFill>
            <a:srgbClr val="0183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en-US" b="1">
                <a:solidFill>
                  <a:prstClr val="black"/>
                </a:solidFill>
              </a:rPr>
              <a:t>44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508625" y="1773239"/>
            <a:ext cx="1079500" cy="431800"/>
          </a:xfrm>
          <a:prstGeom prst="chevron">
            <a:avLst>
              <a:gd name="adj" fmla="val 62500"/>
            </a:avLst>
          </a:prstGeom>
          <a:solidFill>
            <a:srgbClr val="0183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en-US" b="1">
                <a:solidFill>
                  <a:prstClr val="black"/>
                </a:solidFill>
              </a:rPr>
              <a:t>47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619250" y="198913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060707" y="1989139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588128" y="1989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00118" y="1700214"/>
            <a:ext cx="136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>
                <a:solidFill>
                  <a:prstClr val="black"/>
                </a:solidFill>
              </a:rPr>
              <a:t>Exon 1-43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588125" y="1700214"/>
            <a:ext cx="1368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solidFill>
                  <a:prstClr val="black"/>
                </a:solidFill>
              </a:rPr>
              <a:t>Exon 48-79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524752" y="1773237"/>
            <a:ext cx="136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prstClr val="black"/>
                </a:solidFill>
              </a:rPr>
              <a:t>Pre-mRNA</a:t>
            </a: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4140206" y="2349500"/>
            <a:ext cx="1368425" cy="863600"/>
            <a:chOff x="2608" y="1480"/>
            <a:chExt cx="862" cy="544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2608" y="1706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b="1">
                  <a:solidFill>
                    <a:prstClr val="black"/>
                  </a:solidFill>
                </a:rPr>
                <a:t>Splicing</a:t>
              </a: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608" y="1480"/>
              <a:ext cx="0" cy="5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4140202" y="4005263"/>
            <a:ext cx="1584325" cy="863600"/>
            <a:chOff x="2608" y="2523"/>
            <a:chExt cx="998" cy="544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744" y="2750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b="1">
                  <a:solidFill>
                    <a:prstClr val="black"/>
                  </a:solidFill>
                </a:rPr>
                <a:t>Translation</a:t>
              </a: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08" y="2523"/>
              <a:ext cx="0" cy="5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2051057" y="1773239"/>
            <a:ext cx="1008063" cy="431800"/>
          </a:xfrm>
          <a:prstGeom prst="homePlate">
            <a:avLst>
              <a:gd name="adj" fmla="val 58364"/>
            </a:avLst>
          </a:prstGeom>
          <a:solidFill>
            <a:srgbClr val="0183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en-US" b="1">
                <a:solidFill>
                  <a:prstClr val="black"/>
                </a:solidFill>
              </a:rPr>
              <a:t>44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5508625" y="1773239"/>
            <a:ext cx="1079500" cy="431800"/>
          </a:xfrm>
          <a:prstGeom prst="chevron">
            <a:avLst>
              <a:gd name="adj" fmla="val 62500"/>
            </a:avLst>
          </a:prstGeom>
          <a:solidFill>
            <a:srgbClr val="0183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en-US" b="1">
                <a:solidFill>
                  <a:prstClr val="black"/>
                </a:solidFill>
              </a:rPr>
              <a:t>47</a:t>
            </a:r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2195520" y="5157800"/>
            <a:ext cx="4752975" cy="936625"/>
            <a:chOff x="1383" y="3249"/>
            <a:chExt cx="2994" cy="590"/>
          </a:xfrm>
        </p:grpSpPr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1519" y="3249"/>
              <a:ext cx="28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 b="1">
                  <a:solidFill>
                    <a:prstClr val="black"/>
                  </a:solidFill>
                </a:rPr>
                <a:t>Distrofina mas corta, pero funcional</a:t>
              </a:r>
            </a:p>
          </p:txBody>
        </p:sp>
        <p:grpSp>
          <p:nvGrpSpPr>
            <p:cNvPr id="26" name="Group 21"/>
            <p:cNvGrpSpPr>
              <a:grpSpLocks/>
            </p:cNvGrpSpPr>
            <p:nvPr/>
          </p:nvGrpSpPr>
          <p:grpSpPr bwMode="auto">
            <a:xfrm>
              <a:off x="1383" y="3566"/>
              <a:ext cx="2949" cy="273"/>
              <a:chOff x="748" y="2478"/>
              <a:chExt cx="2949" cy="273"/>
            </a:xfrm>
          </p:grpSpPr>
          <p:sp>
            <p:nvSpPr>
              <p:cNvPr id="27" name="AutoShape 22"/>
              <p:cNvSpPr>
                <a:spLocks noChangeArrowheads="1"/>
              </p:cNvSpPr>
              <p:nvPr/>
            </p:nvSpPr>
            <p:spPr bwMode="auto">
              <a:xfrm>
                <a:off x="2653" y="2478"/>
                <a:ext cx="454" cy="27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1201" y="2614"/>
                <a:ext cx="145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AutoShape 24"/>
              <p:cNvSpPr>
                <a:spLocks noChangeArrowheads="1"/>
              </p:cNvSpPr>
              <p:nvPr/>
            </p:nvSpPr>
            <p:spPr bwMode="auto">
              <a:xfrm>
                <a:off x="1337" y="2478"/>
                <a:ext cx="182" cy="273"/>
              </a:xfrm>
              <a:prstGeom prst="flowChartMagneticDrum">
                <a:avLst/>
              </a:prstGeom>
              <a:solidFill>
                <a:srgbClr val="58D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AutoShape 25"/>
              <p:cNvSpPr>
                <a:spLocks noChangeArrowheads="1"/>
              </p:cNvSpPr>
              <p:nvPr/>
            </p:nvSpPr>
            <p:spPr bwMode="auto">
              <a:xfrm>
                <a:off x="748" y="2478"/>
                <a:ext cx="453" cy="273"/>
              </a:xfrm>
              <a:prstGeom prst="flowChartDisplay">
                <a:avLst/>
              </a:prstGeom>
              <a:solidFill>
                <a:srgbClr val="F2F73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auto">
              <a:xfrm>
                <a:off x="3107" y="2478"/>
                <a:ext cx="590" cy="273"/>
              </a:xfrm>
              <a:prstGeom prst="flowChartDelay">
                <a:avLst/>
              </a:prstGeom>
              <a:solidFill>
                <a:srgbClr val="E5195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AutoShape 27"/>
              <p:cNvSpPr>
                <a:spLocks noChangeArrowheads="1"/>
              </p:cNvSpPr>
              <p:nvPr/>
            </p:nvSpPr>
            <p:spPr bwMode="auto">
              <a:xfrm>
                <a:off x="1428" y="2478"/>
                <a:ext cx="182" cy="273"/>
              </a:xfrm>
              <a:prstGeom prst="flowChartMagneticDrum">
                <a:avLst/>
              </a:prstGeom>
              <a:solidFill>
                <a:srgbClr val="58D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AutoShape 28"/>
              <p:cNvSpPr>
                <a:spLocks noChangeArrowheads="1"/>
              </p:cNvSpPr>
              <p:nvPr/>
            </p:nvSpPr>
            <p:spPr bwMode="auto">
              <a:xfrm>
                <a:off x="1518" y="2478"/>
                <a:ext cx="182" cy="273"/>
              </a:xfrm>
              <a:prstGeom prst="flowChartMagneticDrum">
                <a:avLst/>
              </a:prstGeom>
              <a:solidFill>
                <a:srgbClr val="58D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AutoShape 29"/>
              <p:cNvSpPr>
                <a:spLocks noChangeArrowheads="1"/>
              </p:cNvSpPr>
              <p:nvPr/>
            </p:nvSpPr>
            <p:spPr bwMode="auto">
              <a:xfrm>
                <a:off x="1610" y="2478"/>
                <a:ext cx="182" cy="273"/>
              </a:xfrm>
              <a:prstGeom prst="flowChartMagneticDrum">
                <a:avLst/>
              </a:prstGeom>
              <a:solidFill>
                <a:srgbClr val="58D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AutoShape 30"/>
              <p:cNvSpPr>
                <a:spLocks noChangeArrowheads="1"/>
              </p:cNvSpPr>
              <p:nvPr/>
            </p:nvSpPr>
            <p:spPr bwMode="auto">
              <a:xfrm>
                <a:off x="1700" y="2478"/>
                <a:ext cx="182" cy="273"/>
              </a:xfrm>
              <a:prstGeom prst="flowChartMagneticDrum">
                <a:avLst/>
              </a:prstGeom>
              <a:solidFill>
                <a:srgbClr val="58D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AutoShape 31"/>
              <p:cNvSpPr>
                <a:spLocks noChangeArrowheads="1"/>
              </p:cNvSpPr>
              <p:nvPr/>
            </p:nvSpPr>
            <p:spPr bwMode="auto">
              <a:xfrm>
                <a:off x="2018" y="2478"/>
                <a:ext cx="182" cy="273"/>
              </a:xfrm>
              <a:prstGeom prst="flowChartMagneticDrum">
                <a:avLst/>
              </a:prstGeom>
              <a:solidFill>
                <a:srgbClr val="58D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2109" y="2478"/>
                <a:ext cx="182" cy="273"/>
              </a:xfrm>
              <a:prstGeom prst="flowChartMagneticDrum">
                <a:avLst/>
              </a:prstGeom>
              <a:solidFill>
                <a:srgbClr val="58D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2199" y="2478"/>
                <a:ext cx="182" cy="273"/>
              </a:xfrm>
              <a:prstGeom prst="flowChartMagneticDrum">
                <a:avLst/>
              </a:prstGeom>
              <a:solidFill>
                <a:srgbClr val="58D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AutoShape 34"/>
              <p:cNvSpPr>
                <a:spLocks noChangeArrowheads="1"/>
              </p:cNvSpPr>
              <p:nvPr/>
            </p:nvSpPr>
            <p:spPr bwMode="auto">
              <a:xfrm>
                <a:off x="2291" y="2478"/>
                <a:ext cx="182" cy="273"/>
              </a:xfrm>
              <a:prstGeom prst="flowChartMagneticDrum">
                <a:avLst/>
              </a:prstGeom>
              <a:solidFill>
                <a:srgbClr val="58D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AutoShape 35"/>
              <p:cNvSpPr>
                <a:spLocks noChangeArrowheads="1"/>
              </p:cNvSpPr>
              <p:nvPr/>
            </p:nvSpPr>
            <p:spPr bwMode="auto">
              <a:xfrm>
                <a:off x="2381" y="2478"/>
                <a:ext cx="182" cy="273"/>
              </a:xfrm>
              <a:prstGeom prst="flowChartMagneticDrum">
                <a:avLst/>
              </a:prstGeom>
              <a:solidFill>
                <a:srgbClr val="58D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Group 36"/>
          <p:cNvGrpSpPr>
            <a:grpSpLocks/>
          </p:cNvGrpSpPr>
          <p:nvPr/>
        </p:nvGrpSpPr>
        <p:grpSpPr bwMode="auto">
          <a:xfrm>
            <a:off x="2771778" y="1628778"/>
            <a:ext cx="2592388" cy="576263"/>
            <a:chOff x="1746" y="1026"/>
            <a:chExt cx="1633" cy="363"/>
          </a:xfrm>
        </p:grpSpPr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1746" y="1026"/>
              <a:ext cx="11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b="1">
                  <a:solidFill>
                    <a:prstClr val="black"/>
                  </a:solidFill>
                </a:rPr>
                <a:t>Deletion of 45</a:t>
              </a:r>
            </a:p>
          </p:txBody>
        </p:sp>
        <p:sp>
          <p:nvSpPr>
            <p:cNvPr id="43" name="AutoShape 38"/>
            <p:cNvSpPr>
              <a:spLocks noChangeArrowheads="1"/>
            </p:cNvSpPr>
            <p:nvPr/>
          </p:nvSpPr>
          <p:spPr bwMode="auto">
            <a:xfrm>
              <a:off x="2789" y="1117"/>
              <a:ext cx="590" cy="272"/>
            </a:xfrm>
            <a:prstGeom prst="homePlate">
              <a:avLst>
                <a:gd name="adj" fmla="val 54228"/>
              </a:avLst>
            </a:prstGeom>
            <a:solidFill>
              <a:srgbClr val="018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GB" altLang="en-US" b="1">
                  <a:solidFill>
                    <a:prstClr val="black"/>
                  </a:solidFill>
                </a:rPr>
                <a:t>46</a:t>
              </a:r>
            </a:p>
          </p:txBody>
        </p:sp>
      </p:grpSp>
      <p:grpSp>
        <p:nvGrpSpPr>
          <p:cNvPr id="44" name="Group 39"/>
          <p:cNvGrpSpPr>
            <a:grpSpLocks/>
          </p:cNvGrpSpPr>
          <p:nvPr/>
        </p:nvGrpSpPr>
        <p:grpSpPr bwMode="auto">
          <a:xfrm>
            <a:off x="611188" y="3284543"/>
            <a:ext cx="1079500" cy="409575"/>
            <a:chOff x="2699" y="1480"/>
            <a:chExt cx="680" cy="258"/>
          </a:xfrm>
        </p:grpSpPr>
        <p:sp>
          <p:nvSpPr>
            <p:cNvPr id="45" name="Line 40"/>
            <p:cNvSpPr>
              <a:spLocks noChangeShapeType="1"/>
            </p:cNvSpPr>
            <p:nvPr/>
          </p:nvSpPr>
          <p:spPr bwMode="auto">
            <a:xfrm>
              <a:off x="2699" y="1480"/>
              <a:ext cx="680" cy="0"/>
            </a:xfrm>
            <a:prstGeom prst="line">
              <a:avLst/>
            </a:prstGeom>
            <a:noFill/>
            <a:ln w="38100">
              <a:solidFill>
                <a:srgbClr val="0E2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Text Box 41"/>
            <p:cNvSpPr txBox="1">
              <a:spLocks noChangeArrowheads="1"/>
            </p:cNvSpPr>
            <p:nvPr/>
          </p:nvSpPr>
          <p:spPr bwMode="auto">
            <a:xfrm>
              <a:off x="2699" y="1525"/>
              <a:ext cx="5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b="1">
                  <a:solidFill>
                    <a:srgbClr val="0E207F"/>
                  </a:solidFill>
                </a:rPr>
                <a:t>AO</a:t>
              </a:r>
            </a:p>
          </p:txBody>
        </p:sp>
      </p:grpSp>
      <p:grpSp>
        <p:nvGrpSpPr>
          <p:cNvPr id="47" name="Group 41"/>
          <p:cNvGrpSpPr>
            <a:grpSpLocks/>
          </p:cNvGrpSpPr>
          <p:nvPr/>
        </p:nvGrpSpPr>
        <p:grpSpPr bwMode="auto">
          <a:xfrm>
            <a:off x="250827" y="3068648"/>
            <a:ext cx="2665413" cy="657302"/>
            <a:chOff x="1691680" y="1988840"/>
            <a:chExt cx="2664296" cy="657441"/>
          </a:xfrm>
        </p:grpSpPr>
        <p:sp>
          <p:nvSpPr>
            <p:cNvPr id="48" name="TextBox 42"/>
            <p:cNvSpPr txBox="1">
              <a:spLocks noChangeArrowheads="1"/>
            </p:cNvSpPr>
            <p:nvPr/>
          </p:nvSpPr>
          <p:spPr bwMode="auto">
            <a:xfrm>
              <a:off x="2123728" y="2276871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49" name="TextBox 43"/>
            <p:cNvSpPr txBox="1">
              <a:spLocks noChangeArrowheads="1"/>
            </p:cNvSpPr>
            <p:nvPr/>
          </p:nvSpPr>
          <p:spPr bwMode="auto">
            <a:xfrm>
              <a:off x="2411760" y="2195572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50" name="TextBox 44"/>
            <p:cNvSpPr txBox="1">
              <a:spLocks noChangeArrowheads="1"/>
            </p:cNvSpPr>
            <p:nvPr/>
          </p:nvSpPr>
          <p:spPr bwMode="auto">
            <a:xfrm>
              <a:off x="1691680" y="2060849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51" name="TextBox 45"/>
            <p:cNvSpPr txBox="1">
              <a:spLocks noChangeArrowheads="1"/>
            </p:cNvSpPr>
            <p:nvPr/>
          </p:nvSpPr>
          <p:spPr bwMode="auto">
            <a:xfrm>
              <a:off x="3851920" y="1988840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52" name="TextBox 46"/>
            <p:cNvSpPr txBox="1">
              <a:spLocks noChangeArrowheads="1"/>
            </p:cNvSpPr>
            <p:nvPr/>
          </p:nvSpPr>
          <p:spPr bwMode="auto">
            <a:xfrm>
              <a:off x="3419872" y="1988840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53" name="TextBox 47"/>
            <p:cNvSpPr txBox="1">
              <a:spLocks noChangeArrowheads="1"/>
            </p:cNvSpPr>
            <p:nvPr/>
          </p:nvSpPr>
          <p:spPr bwMode="auto">
            <a:xfrm>
              <a:off x="2987824" y="2060849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54" name="TextBox 48"/>
            <p:cNvSpPr txBox="1">
              <a:spLocks noChangeArrowheads="1"/>
            </p:cNvSpPr>
            <p:nvPr/>
          </p:nvSpPr>
          <p:spPr bwMode="auto">
            <a:xfrm>
              <a:off x="3563888" y="2060849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G</a:t>
              </a:r>
            </a:p>
          </p:txBody>
        </p:sp>
        <p:sp>
          <p:nvSpPr>
            <p:cNvPr id="55" name="TextBox 49"/>
            <p:cNvSpPr txBox="1">
              <a:spLocks noChangeArrowheads="1"/>
            </p:cNvSpPr>
            <p:nvPr/>
          </p:nvSpPr>
          <p:spPr bwMode="auto">
            <a:xfrm>
              <a:off x="3707904" y="1988840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G</a:t>
              </a:r>
            </a:p>
          </p:txBody>
        </p:sp>
        <p:sp>
          <p:nvSpPr>
            <p:cNvPr id="56" name="TextBox 50"/>
            <p:cNvSpPr txBox="1">
              <a:spLocks noChangeArrowheads="1"/>
            </p:cNvSpPr>
            <p:nvPr/>
          </p:nvSpPr>
          <p:spPr bwMode="auto">
            <a:xfrm>
              <a:off x="1835696" y="2132856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G</a:t>
              </a:r>
            </a:p>
          </p:txBody>
        </p:sp>
        <p:sp>
          <p:nvSpPr>
            <p:cNvPr id="57" name="TextBox 51"/>
            <p:cNvSpPr txBox="1">
              <a:spLocks noChangeArrowheads="1"/>
            </p:cNvSpPr>
            <p:nvPr/>
          </p:nvSpPr>
          <p:spPr bwMode="auto">
            <a:xfrm>
              <a:off x="2699792" y="2051556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G</a:t>
              </a:r>
            </a:p>
          </p:txBody>
        </p:sp>
        <p:sp>
          <p:nvSpPr>
            <p:cNvPr id="58" name="TextBox 52"/>
            <p:cNvSpPr txBox="1">
              <a:spLocks noChangeArrowheads="1"/>
            </p:cNvSpPr>
            <p:nvPr/>
          </p:nvSpPr>
          <p:spPr bwMode="auto">
            <a:xfrm>
              <a:off x="1979712" y="2204864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C</a:t>
              </a:r>
            </a:p>
          </p:txBody>
        </p:sp>
        <p:sp>
          <p:nvSpPr>
            <p:cNvPr id="59" name="TextBox 53"/>
            <p:cNvSpPr txBox="1">
              <a:spLocks noChangeArrowheads="1"/>
            </p:cNvSpPr>
            <p:nvPr/>
          </p:nvSpPr>
          <p:spPr bwMode="auto">
            <a:xfrm>
              <a:off x="3131840" y="2060849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G</a:t>
              </a:r>
            </a:p>
          </p:txBody>
        </p:sp>
        <p:sp>
          <p:nvSpPr>
            <p:cNvPr id="60" name="TextBox 54"/>
            <p:cNvSpPr txBox="1">
              <a:spLocks noChangeArrowheads="1"/>
            </p:cNvSpPr>
            <p:nvPr/>
          </p:nvSpPr>
          <p:spPr bwMode="auto">
            <a:xfrm>
              <a:off x="2555776" y="2123564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C</a:t>
              </a:r>
            </a:p>
          </p:txBody>
        </p:sp>
        <p:sp>
          <p:nvSpPr>
            <p:cNvPr id="61" name="TextBox 55"/>
            <p:cNvSpPr txBox="1">
              <a:spLocks noChangeArrowheads="1"/>
            </p:cNvSpPr>
            <p:nvPr/>
          </p:nvSpPr>
          <p:spPr bwMode="auto">
            <a:xfrm>
              <a:off x="2843808" y="2123564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U</a:t>
              </a:r>
            </a:p>
          </p:txBody>
        </p:sp>
        <p:sp>
          <p:nvSpPr>
            <p:cNvPr id="62" name="TextBox 56"/>
            <p:cNvSpPr txBox="1">
              <a:spLocks noChangeArrowheads="1"/>
            </p:cNvSpPr>
            <p:nvPr/>
          </p:nvSpPr>
          <p:spPr bwMode="auto">
            <a:xfrm>
              <a:off x="3275856" y="2060849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U</a:t>
              </a:r>
            </a:p>
          </p:txBody>
        </p:sp>
        <p:sp>
          <p:nvSpPr>
            <p:cNvPr id="63" name="TextBox 57"/>
            <p:cNvSpPr txBox="1">
              <a:spLocks noChangeArrowheads="1"/>
            </p:cNvSpPr>
            <p:nvPr/>
          </p:nvSpPr>
          <p:spPr bwMode="auto">
            <a:xfrm>
              <a:off x="2267744" y="2276871"/>
              <a:ext cx="504056" cy="36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2060"/>
                  </a:solidFill>
                </a:rPr>
                <a:t>U</a:t>
              </a:r>
            </a:p>
          </p:txBody>
        </p:sp>
      </p:grpSp>
      <p:pic>
        <p:nvPicPr>
          <p:cNvPr id="6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482"/>
            <a:ext cx="9144000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8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12139E-6 L 0.39774 -0.1553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7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C 0.0033 0.01736 0.01007 0.03379 0.01823 0.05092 C 0.02031 0.05555 0.02031 0.06111 0.02587 0.06458 C 0.02969 0.06689 0.03438 0.06875 0.03733 0.07152 C 0.0408 0.07453 0.04236 0.07777 0.04497 0.08101 C 0.04618 0.08333 0.04618 0.08588 0.04844 0.08796 C 0.05903 0.09791 0.07396 0.10648 0.08629 0.11574 C 0.10399 0.12963 0.11858 0.14537 0.13507 0.15995 C 0.14149 0.16597 0.15382 0.17407 0.15764 0.18078 C 0.17344 0.20949 0.16528 0.18981 0.16528 0.24143 " pathEditMode="relative" rAng="0" ptsTypes="fffffffffA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20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13785 0.2414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/>
      <p:bldP spid="14" grpId="0"/>
      <p:bldP spid="15" grpId="0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817687" y="332656"/>
            <a:ext cx="6941583" cy="1143000"/>
          </a:xfrm>
        </p:spPr>
        <p:txBody>
          <a:bodyPr/>
          <a:lstStyle/>
          <a:p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427037" y="1690068"/>
            <a:ext cx="8039100" cy="4849646"/>
            <a:chOff x="427037" y="1690068"/>
            <a:chExt cx="8039100" cy="4849646"/>
          </a:xfrm>
        </p:grpSpPr>
        <p:cxnSp>
          <p:nvCxnSpPr>
            <p:cNvPr id="7" name="6 Conector recto de flecha"/>
            <p:cNvCxnSpPr/>
            <p:nvPr/>
          </p:nvCxnSpPr>
          <p:spPr bwMode="auto">
            <a:xfrm>
              <a:off x="641350" y="2891805"/>
              <a:ext cx="7824787" cy="14288"/>
            </a:xfrm>
            <a:prstGeom prst="straightConnector1">
              <a:avLst/>
            </a:prstGeom>
            <a:ln>
              <a:solidFill>
                <a:srgbClr val="0045D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Stored Data 43"/>
            <p:cNvSpPr/>
            <p:nvPr/>
          </p:nvSpPr>
          <p:spPr bwMode="auto">
            <a:xfrm flipH="1">
              <a:off x="427037" y="1690068"/>
              <a:ext cx="5964238" cy="647700"/>
            </a:xfrm>
            <a:prstGeom prst="flowChartOnlineStorage">
              <a:avLst/>
            </a:prstGeom>
            <a:gradFill flip="none" rotWithShape="1">
              <a:gsLst>
                <a:gs pos="21000">
                  <a:srgbClr val="0045D2"/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</a:rPr>
                <a:t>STANDARD SELECTION OF AOS</a:t>
              </a:r>
            </a:p>
          </p:txBody>
        </p:sp>
        <p:sp>
          <p:nvSpPr>
            <p:cNvPr id="9" name="Flowchart: Stored Data 8"/>
            <p:cNvSpPr/>
            <p:nvPr/>
          </p:nvSpPr>
          <p:spPr bwMode="auto">
            <a:xfrm flipH="1">
              <a:off x="427037" y="2553668"/>
              <a:ext cx="1282641" cy="674687"/>
            </a:xfrm>
            <a:prstGeom prst="flowChartOnlineStorage">
              <a:avLst/>
            </a:prstGeom>
            <a:gradFill flip="none" rotWithShape="1">
              <a:gsLst>
                <a:gs pos="1000">
                  <a:srgbClr val="0045D2">
                    <a:lumMod val="86000"/>
                    <a:lumOff val="14000"/>
                    <a:alpha val="50000"/>
                  </a:srgbClr>
                </a:gs>
                <a:gs pos="100000">
                  <a:schemeClr val="bg1">
                    <a:lumMod val="95000"/>
                  </a:schemeClr>
                </a:gs>
                <a:gs pos="53000">
                  <a:schemeClr val="bg1">
                    <a:alpha val="92000"/>
                    <a:lumMod val="95000"/>
                  </a:schemeClr>
                </a:gs>
              </a:gsLst>
              <a:lin ang="16200000" scaled="1"/>
              <a:tileRect/>
            </a:gradFill>
            <a:ln>
              <a:solidFill>
                <a:srgbClr val="0045D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“In </a:t>
              </a:r>
              <a:r>
                <a:rPr lang="en-GB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silico</a:t>
              </a:r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” design of sequences</a:t>
              </a:r>
            </a:p>
          </p:txBody>
        </p:sp>
        <p:sp>
          <p:nvSpPr>
            <p:cNvPr id="10" name="Flowchart: Stored Data 8"/>
            <p:cNvSpPr/>
            <p:nvPr/>
          </p:nvSpPr>
          <p:spPr bwMode="auto">
            <a:xfrm flipH="1">
              <a:off x="2214477" y="2553668"/>
              <a:ext cx="1584005" cy="646112"/>
            </a:xfrm>
            <a:prstGeom prst="flowChartOnlineStorage">
              <a:avLst/>
            </a:prstGeom>
            <a:gradFill flip="none" rotWithShape="1">
              <a:gsLst>
                <a:gs pos="1000">
                  <a:srgbClr val="0045D2">
                    <a:lumMod val="86000"/>
                    <a:lumOff val="14000"/>
                    <a:alpha val="50000"/>
                  </a:srgbClr>
                </a:gs>
                <a:gs pos="100000">
                  <a:schemeClr val="bg1">
                    <a:lumMod val="95000"/>
                  </a:schemeClr>
                </a:gs>
                <a:gs pos="53000">
                  <a:schemeClr val="bg1">
                    <a:alpha val="92000"/>
                    <a:lumMod val="95000"/>
                  </a:schemeClr>
                </a:gs>
              </a:gsLst>
              <a:lin ang="16200000" scaled="1"/>
              <a:tileRect/>
            </a:gradFill>
            <a:ln>
              <a:solidFill>
                <a:srgbClr val="0045D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Best sequences compared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“in vitro”</a:t>
              </a:r>
            </a:p>
          </p:txBody>
        </p:sp>
        <p:sp>
          <p:nvSpPr>
            <p:cNvPr id="11" name="Flowchart: Stored Data 14"/>
            <p:cNvSpPr/>
            <p:nvPr/>
          </p:nvSpPr>
          <p:spPr bwMode="auto">
            <a:xfrm flipH="1">
              <a:off x="774700" y="3274393"/>
              <a:ext cx="1042987" cy="646112"/>
            </a:xfrm>
            <a:prstGeom prst="flowChartOnlineStorage">
              <a:avLst/>
            </a:prstGeom>
            <a:ln>
              <a:solidFill>
                <a:srgbClr val="0045D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/>
                <a:t>Software predicts best sequence</a:t>
              </a:r>
            </a:p>
          </p:txBody>
        </p:sp>
        <p:sp>
          <p:nvSpPr>
            <p:cNvPr id="12" name="Flowchart: Stored Data 8"/>
            <p:cNvSpPr/>
            <p:nvPr/>
          </p:nvSpPr>
          <p:spPr bwMode="auto">
            <a:xfrm flipH="1">
              <a:off x="6031025" y="2582243"/>
              <a:ext cx="1284229" cy="646112"/>
            </a:xfrm>
            <a:prstGeom prst="flowChartOnlineStorage">
              <a:avLst/>
            </a:prstGeom>
            <a:gradFill flip="none" rotWithShape="1">
              <a:gsLst>
                <a:gs pos="1000">
                  <a:srgbClr val="0045D2">
                    <a:lumMod val="86000"/>
                    <a:lumOff val="14000"/>
                    <a:alpha val="50000"/>
                  </a:srgbClr>
                </a:gs>
                <a:gs pos="100000">
                  <a:schemeClr val="bg1">
                    <a:lumMod val="95000"/>
                  </a:schemeClr>
                </a:gs>
                <a:gs pos="53000">
                  <a:schemeClr val="bg1">
                    <a:alpha val="92000"/>
                    <a:lumMod val="95000"/>
                  </a:schemeClr>
                </a:gs>
              </a:gsLst>
              <a:lin ang="16200000" scaled="1"/>
              <a:tileRect/>
            </a:gradFill>
            <a:ln>
              <a:solidFill>
                <a:srgbClr val="0045D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Toxicology assays</a:t>
              </a:r>
            </a:p>
          </p:txBody>
        </p:sp>
        <p:sp>
          <p:nvSpPr>
            <p:cNvPr id="13" name="Flowchart: Stored Data 8"/>
            <p:cNvSpPr/>
            <p:nvPr/>
          </p:nvSpPr>
          <p:spPr bwMode="auto">
            <a:xfrm flipH="1">
              <a:off x="4878553" y="2582243"/>
              <a:ext cx="1284229" cy="646112"/>
            </a:xfrm>
            <a:prstGeom prst="flowChartOnlineStorage">
              <a:avLst/>
            </a:prstGeom>
            <a:gradFill flip="none" rotWithShape="1">
              <a:gsLst>
                <a:gs pos="1000">
                  <a:srgbClr val="0045D2">
                    <a:lumMod val="86000"/>
                    <a:lumOff val="14000"/>
                    <a:alpha val="50000"/>
                  </a:srgbClr>
                </a:gs>
                <a:gs pos="100000">
                  <a:schemeClr val="bg1">
                    <a:lumMod val="95000"/>
                  </a:schemeClr>
                </a:gs>
                <a:gs pos="53000">
                  <a:schemeClr val="bg1">
                    <a:alpha val="92000"/>
                    <a:lumMod val="95000"/>
                  </a:schemeClr>
                </a:gs>
              </a:gsLst>
              <a:lin ang="16200000" scaled="1"/>
              <a:tileRect/>
            </a:gradFill>
            <a:ln>
              <a:solidFill>
                <a:srgbClr val="0045D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Candidate sequence selected</a:t>
              </a:r>
            </a:p>
          </p:txBody>
        </p:sp>
        <p:sp>
          <p:nvSpPr>
            <p:cNvPr id="14" name="Flowchart: Stored Data 8"/>
            <p:cNvSpPr/>
            <p:nvPr/>
          </p:nvSpPr>
          <p:spPr bwMode="auto">
            <a:xfrm flipH="1">
              <a:off x="7183496" y="2582243"/>
              <a:ext cx="1282641" cy="646112"/>
            </a:xfrm>
            <a:prstGeom prst="flowChartOnlineStorage">
              <a:avLst/>
            </a:prstGeom>
            <a:gradFill flip="none" rotWithShape="1">
              <a:gsLst>
                <a:gs pos="1000">
                  <a:srgbClr val="0045D2">
                    <a:lumMod val="86000"/>
                    <a:lumOff val="14000"/>
                    <a:alpha val="50000"/>
                  </a:srgbClr>
                </a:gs>
                <a:gs pos="100000">
                  <a:schemeClr val="bg1">
                    <a:lumMod val="95000"/>
                  </a:schemeClr>
                </a:gs>
                <a:gs pos="53000">
                  <a:schemeClr val="bg1">
                    <a:alpha val="92000"/>
                    <a:lumMod val="95000"/>
                  </a:schemeClr>
                </a:gs>
              </a:gsLst>
              <a:lin ang="16200000" scaled="1"/>
              <a:tileRect/>
            </a:gradFill>
            <a:ln>
              <a:solidFill>
                <a:srgbClr val="0045D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Clinical trial</a:t>
              </a:r>
            </a:p>
          </p:txBody>
        </p:sp>
        <p:sp>
          <p:nvSpPr>
            <p:cNvPr id="18" name="Flowchart: Stored Data 14"/>
            <p:cNvSpPr/>
            <p:nvPr/>
          </p:nvSpPr>
          <p:spPr bwMode="auto">
            <a:xfrm flipH="1">
              <a:off x="2574925" y="3274393"/>
              <a:ext cx="1135062" cy="646112"/>
            </a:xfrm>
            <a:prstGeom prst="flowChartOnlineStorage">
              <a:avLst/>
            </a:prstGeom>
            <a:ln>
              <a:solidFill>
                <a:srgbClr val="0045D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/>
                <a:t>Compared in Control and DMD cultures</a:t>
              </a:r>
            </a:p>
          </p:txBody>
        </p:sp>
        <p:sp>
          <p:nvSpPr>
            <p:cNvPr id="22" name="Flowchart: Stored Data 36"/>
            <p:cNvSpPr/>
            <p:nvPr/>
          </p:nvSpPr>
          <p:spPr bwMode="auto">
            <a:xfrm flipH="1">
              <a:off x="481012" y="3996539"/>
              <a:ext cx="1547813" cy="441325"/>
            </a:xfrm>
            <a:prstGeom prst="flowChartOnlineStorage">
              <a:avLst/>
            </a:prstGeom>
            <a:gradFill flip="none" rotWithShape="1">
              <a:gsLst>
                <a:gs pos="0">
                  <a:srgbClr val="0045D2"/>
                </a:gs>
                <a:gs pos="100000">
                  <a:schemeClr val="bg1">
                    <a:lumMod val="95000"/>
                  </a:schemeClr>
                </a:gs>
                <a:gs pos="68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Methods currently used</a:t>
              </a:r>
            </a:p>
          </p:txBody>
        </p:sp>
        <p:sp>
          <p:nvSpPr>
            <p:cNvPr id="23" name="Flowchart: Stored Data 36"/>
            <p:cNvSpPr/>
            <p:nvPr/>
          </p:nvSpPr>
          <p:spPr bwMode="auto">
            <a:xfrm flipH="1">
              <a:off x="2214477" y="4044164"/>
              <a:ext cx="2163762" cy="441325"/>
            </a:xfrm>
            <a:prstGeom prst="flowChartOnlineStorage">
              <a:avLst/>
            </a:prstGeom>
            <a:gradFill flip="none" rotWithShape="1">
              <a:gsLst>
                <a:gs pos="0">
                  <a:srgbClr val="0045D2"/>
                </a:gs>
                <a:gs pos="100000">
                  <a:schemeClr val="bg1">
                    <a:lumMod val="95000"/>
                  </a:schemeClr>
                </a:gs>
                <a:gs pos="68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Methods currently used</a:t>
              </a:r>
            </a:p>
          </p:txBody>
        </p:sp>
        <p:sp>
          <p:nvSpPr>
            <p:cNvPr id="24" name="Flowchart: Stored Data 14"/>
            <p:cNvSpPr/>
            <p:nvPr/>
          </p:nvSpPr>
          <p:spPr bwMode="auto">
            <a:xfrm flipH="1">
              <a:off x="949325" y="4485489"/>
              <a:ext cx="1042987" cy="646113"/>
            </a:xfrm>
            <a:prstGeom prst="flowChartOnlineStorage">
              <a:avLst/>
            </a:prstGeom>
            <a:ln>
              <a:solidFill>
                <a:srgbClr val="0045D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/>
                <a:t>Software</a:t>
              </a:r>
            </a:p>
          </p:txBody>
        </p:sp>
        <p:sp>
          <p:nvSpPr>
            <p:cNvPr id="25" name="Flowchart: Stored Data 14"/>
            <p:cNvSpPr/>
            <p:nvPr/>
          </p:nvSpPr>
          <p:spPr bwMode="auto">
            <a:xfrm flipH="1">
              <a:off x="2685964" y="4550577"/>
              <a:ext cx="1692275" cy="757237"/>
            </a:xfrm>
            <a:prstGeom prst="flowChartOnlineStorage">
              <a:avLst/>
            </a:prstGeom>
            <a:ln>
              <a:solidFill>
                <a:srgbClr val="0045D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/>
                <a:t>RT-PCR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/>
                <a:t> (not quantitative)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/>
                <a:t>Western Blotting (limited too many cells needed)</a:t>
              </a:r>
            </a:p>
          </p:txBody>
        </p:sp>
        <p:sp>
          <p:nvSpPr>
            <p:cNvPr id="26" name="Flowchart: Stored Data 35"/>
            <p:cNvSpPr/>
            <p:nvPr/>
          </p:nvSpPr>
          <p:spPr bwMode="auto">
            <a:xfrm flipH="1">
              <a:off x="4951412" y="4337852"/>
              <a:ext cx="3024188" cy="719137"/>
            </a:xfrm>
            <a:prstGeom prst="flowChartOnlineStorage">
              <a:avLst/>
            </a:prstGeom>
            <a:gradFill>
              <a:gsLst>
                <a:gs pos="0">
                  <a:srgbClr val="00CC66"/>
                </a:gs>
                <a:gs pos="8000">
                  <a:schemeClr val="bg1">
                    <a:lumMod val="95000"/>
                  </a:schemeClr>
                </a:gs>
                <a:gs pos="100000">
                  <a:srgbClr val="00CC66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at BioCruces</a:t>
              </a:r>
            </a:p>
          </p:txBody>
        </p:sp>
        <p:sp>
          <p:nvSpPr>
            <p:cNvPr id="27" name="Flowchart: Stored Data 35"/>
            <p:cNvSpPr/>
            <p:nvPr/>
          </p:nvSpPr>
          <p:spPr bwMode="auto">
            <a:xfrm flipH="1">
              <a:off x="5160962" y="5134777"/>
              <a:ext cx="2446338" cy="647700"/>
            </a:xfrm>
            <a:prstGeom prst="flowChartOnlineStorage">
              <a:avLst/>
            </a:prstGeom>
            <a:ln>
              <a:solidFill>
                <a:srgbClr val="00CC66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dirty="0">
                  <a:solidFill>
                    <a:srgbClr val="FF0000"/>
                  </a:solidFill>
                </a:rPr>
                <a:t>Develop quantitative exon skipping measure method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QUADRES</a:t>
              </a:r>
            </a:p>
          </p:txBody>
        </p:sp>
        <p:sp>
          <p:nvSpPr>
            <p:cNvPr id="28" name="Flowchart: Stored Data 35"/>
            <p:cNvSpPr/>
            <p:nvPr/>
          </p:nvSpPr>
          <p:spPr bwMode="auto">
            <a:xfrm flipH="1">
              <a:off x="5160962" y="5892014"/>
              <a:ext cx="2447925" cy="647700"/>
            </a:xfrm>
            <a:prstGeom prst="flowChartOnlineStorage">
              <a:avLst/>
            </a:prstGeom>
            <a:ln>
              <a:solidFill>
                <a:srgbClr val="00CC66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dirty="0"/>
                <a:t>Develop quantitative protein measure method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MIGUEL SERVET PROJECT</a:t>
              </a:r>
            </a:p>
          </p:txBody>
        </p:sp>
        <p:sp>
          <p:nvSpPr>
            <p:cNvPr id="29" name="28 Cerrar llave"/>
            <p:cNvSpPr/>
            <p:nvPr/>
          </p:nvSpPr>
          <p:spPr bwMode="auto">
            <a:xfrm>
              <a:off x="4449677" y="4044164"/>
              <a:ext cx="431800" cy="1263650"/>
            </a:xfrm>
            <a:prstGeom prst="rightBrace">
              <a:avLst>
                <a:gd name="adj1" fmla="val 8333"/>
                <a:gd name="adj2" fmla="val 41352"/>
              </a:avLst>
            </a:prstGeom>
            <a:noFill/>
            <a:ln w="38100" cap="rnd">
              <a:solidFill>
                <a:srgbClr val="00CC66">
                  <a:alpha val="85000"/>
                </a:srgb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" y="332656"/>
            <a:ext cx="9070975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1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396" y="4221088"/>
            <a:ext cx="3283162" cy="11229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9" y="5511673"/>
            <a:ext cx="2894838" cy="8752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109" y="5511673"/>
            <a:ext cx="2768563" cy="129614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5805264"/>
            <a:ext cx="2413570" cy="8498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8" y="4221088"/>
            <a:ext cx="2161020" cy="107936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30" y="4390233"/>
            <a:ext cx="2777885" cy="741076"/>
          </a:xfrm>
          <a:prstGeom prst="rect">
            <a:avLst/>
          </a:prstGeom>
        </p:spPr>
      </p:pic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0" y="1370447"/>
            <a:ext cx="9144000" cy="1338474"/>
          </a:xfrm>
        </p:spPr>
        <p:txBody>
          <a:bodyPr/>
          <a:lstStyle/>
          <a:p>
            <a:r>
              <a:rPr lang="ca-ES" sz="2400" dirty="0" err="1"/>
              <a:t>Colaboración</a:t>
            </a:r>
            <a:r>
              <a:rPr lang="ca-ES" sz="2400" dirty="0"/>
              <a:t> internacional en </a:t>
            </a:r>
            <a:r>
              <a:rPr lang="ca-ES" sz="2400" dirty="0" err="1"/>
              <a:t>red</a:t>
            </a:r>
            <a:r>
              <a:rPr lang="ca-ES" sz="2400" dirty="0"/>
              <a:t> COST BM1207</a:t>
            </a:r>
            <a:r>
              <a:rPr lang="ca-ES" sz="2400" dirty="0" smtClean="0"/>
              <a:t>:</a:t>
            </a:r>
            <a:endParaRPr lang="ca-ES" sz="2400" dirty="0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b="1" dirty="0" smtClean="0">
                <a:solidFill>
                  <a:schemeClr val="bg1"/>
                </a:solidFill>
              </a:rPr>
              <a:t>COLABORACIÓN PARA CONSENSUAR MÉTODOS</a:t>
            </a:r>
            <a:endParaRPr lang="ca-ES" b="1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3668" y="1380839"/>
            <a:ext cx="1584176" cy="518458"/>
          </a:xfrm>
          <a:prstGeom prst="rect">
            <a:avLst/>
          </a:prstGeom>
        </p:spPr>
      </p:pic>
      <p:pic>
        <p:nvPicPr>
          <p:cNvPr id="20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569" y="1899297"/>
            <a:ext cx="3159540" cy="218450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43" y="1899297"/>
            <a:ext cx="44815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n 17"/>
          <p:cNvPicPr>
            <a:picLocks noChangeAspect="1"/>
          </p:cNvPicPr>
          <p:nvPr/>
        </p:nvPicPr>
        <p:blipFill rotWithShape="1">
          <a:blip r:embed="rId11"/>
          <a:srcRect l="414" t="1701"/>
          <a:stretch/>
        </p:blipFill>
        <p:spPr>
          <a:xfrm>
            <a:off x="464677" y="2780834"/>
            <a:ext cx="5131106" cy="3921111"/>
          </a:xfrm>
          <a:prstGeom prst="rect">
            <a:avLst/>
          </a:prstGeom>
        </p:spPr>
      </p:pic>
      <p:sp>
        <p:nvSpPr>
          <p:cNvPr id="22" name="CuadroTexto 18"/>
          <p:cNvSpPr txBox="1"/>
          <p:nvPr/>
        </p:nvSpPr>
        <p:spPr>
          <a:xfrm>
            <a:off x="0" y="1380838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/>
            <a:r>
              <a:rPr lang="es-ES" dirty="0"/>
              <a:t>CONCLUSIONES:</a:t>
            </a:r>
          </a:p>
          <a:p>
            <a:pPr marL="534988" indent="-534988"/>
            <a:r>
              <a:rPr lang="es-ES" dirty="0" err="1"/>
              <a:t>ddPCR</a:t>
            </a:r>
            <a:r>
              <a:rPr lang="es-ES" dirty="0"/>
              <a:t>: PCR digital. Método más preciso</a:t>
            </a:r>
          </a:p>
          <a:p>
            <a:pPr marL="534988" indent="-534988"/>
            <a:r>
              <a:rPr lang="es-ES" dirty="0" err="1"/>
              <a:t>GeneTools</a:t>
            </a:r>
            <a:r>
              <a:rPr lang="es-ES" dirty="0"/>
              <a:t>: PCR convencional con </a:t>
            </a:r>
            <a:r>
              <a:rPr lang="es-ES" dirty="0" err="1"/>
              <a:t>reamplificación</a:t>
            </a:r>
            <a:r>
              <a:rPr lang="es-ES" dirty="0"/>
              <a:t>. Alta variabilidad</a:t>
            </a:r>
          </a:p>
          <a:p>
            <a:pPr marL="534988" indent="-534988"/>
            <a:r>
              <a:rPr lang="es-ES" dirty="0" err="1"/>
              <a:t>ImageJ</a:t>
            </a:r>
            <a:r>
              <a:rPr lang="es-ES" dirty="0"/>
              <a:t>: PCR convencional con </a:t>
            </a:r>
            <a:r>
              <a:rPr lang="es-ES" dirty="0" err="1"/>
              <a:t>reamplificación</a:t>
            </a:r>
            <a:r>
              <a:rPr lang="es-ES" dirty="0"/>
              <a:t>. Alta variabilidad</a:t>
            </a:r>
          </a:p>
          <a:p>
            <a:pPr marL="534988" indent="-534988"/>
            <a:r>
              <a:rPr lang="es-ES" dirty="0" err="1"/>
              <a:t>Bioanalyzer</a:t>
            </a:r>
            <a:r>
              <a:rPr lang="es-ES" dirty="0"/>
              <a:t>: PCR convencional sin </a:t>
            </a:r>
            <a:r>
              <a:rPr lang="es-ES" dirty="0" err="1"/>
              <a:t>reamplificación</a:t>
            </a:r>
            <a:r>
              <a:rPr lang="es-ES" dirty="0"/>
              <a:t>. Método alternativo (segundo más preciso)</a:t>
            </a:r>
          </a:p>
        </p:txBody>
      </p:sp>
    </p:spTree>
    <p:extLst>
      <p:ext uri="{BB962C8B-B14F-4D97-AF65-F5344CB8AC3E}">
        <p14:creationId xmlns:p14="http://schemas.microsoft.com/office/powerpoint/2010/main" val="2730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lowchart: Stored Data 17"/>
          <p:cNvSpPr/>
          <p:nvPr/>
        </p:nvSpPr>
        <p:spPr bwMode="auto">
          <a:xfrm flipH="1">
            <a:off x="1142533" y="1774579"/>
            <a:ext cx="4176713" cy="620712"/>
          </a:xfrm>
          <a:prstGeom prst="flowChartOnlineStorage">
            <a:avLst/>
          </a:prstGeom>
          <a:gradFill flip="none" rotWithShape="1">
            <a:gsLst>
              <a:gs pos="21000">
                <a:srgbClr val="0045D2"/>
              </a:gs>
              <a:gs pos="100000">
                <a:schemeClr val="accent5">
                  <a:lumMod val="20000"/>
                  <a:lumOff val="80000"/>
                </a:schemeClr>
              </a:gs>
              <a:gs pos="8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alpha val="3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Year 1</a:t>
            </a:r>
          </a:p>
        </p:txBody>
      </p:sp>
      <p:sp>
        <p:nvSpPr>
          <p:cNvPr id="7" name="Flowchart: Stored Data 17"/>
          <p:cNvSpPr/>
          <p:nvPr/>
        </p:nvSpPr>
        <p:spPr bwMode="auto">
          <a:xfrm flipH="1">
            <a:off x="4887446" y="1774579"/>
            <a:ext cx="4048125" cy="620712"/>
          </a:xfrm>
          <a:prstGeom prst="flowChartOnlineStorage">
            <a:avLst/>
          </a:prstGeom>
          <a:gradFill flip="none" rotWithShape="1">
            <a:gsLst>
              <a:gs pos="21000">
                <a:srgbClr val="0045D2"/>
              </a:gs>
              <a:gs pos="100000">
                <a:schemeClr val="accent5">
                  <a:lumMod val="20000"/>
                  <a:lumOff val="80000"/>
                </a:schemeClr>
              </a:gs>
              <a:gs pos="8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alpha val="3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Year 2</a:t>
            </a:r>
          </a:p>
        </p:txBody>
      </p:sp>
      <p:sp>
        <p:nvSpPr>
          <p:cNvPr id="35" name="Flowchart: Stored Data 8"/>
          <p:cNvSpPr/>
          <p:nvPr/>
        </p:nvSpPr>
        <p:spPr bwMode="auto">
          <a:xfrm flipH="1">
            <a:off x="94783" y="2476630"/>
            <a:ext cx="1946730" cy="1296987"/>
          </a:xfrm>
          <a:prstGeom prst="flowChartOnlineStorage">
            <a:avLst/>
          </a:prstGeom>
          <a:gradFill flip="none" rotWithShape="1">
            <a:gsLst>
              <a:gs pos="1000">
                <a:schemeClr val="accent3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STRENGTHEN INTERNATIONAL COLLABORATION</a:t>
            </a:r>
          </a:p>
        </p:txBody>
      </p:sp>
      <p:sp>
        <p:nvSpPr>
          <p:cNvPr id="36" name="Flowchart: Stored Data 8"/>
          <p:cNvSpPr/>
          <p:nvPr/>
        </p:nvSpPr>
        <p:spPr bwMode="auto">
          <a:xfrm flipH="1">
            <a:off x="1937504" y="2754947"/>
            <a:ext cx="1971134" cy="666421"/>
          </a:xfrm>
          <a:prstGeom prst="flowChartOnlineStorage">
            <a:avLst/>
          </a:prstGeom>
          <a:gradFill flip="none" rotWithShape="1">
            <a:gsLst>
              <a:gs pos="1000">
                <a:schemeClr val="accent3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part in COST 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</a:t>
            </a:r>
            <a:endParaRPr lang="en-GB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Flowchart: Stored Data 8"/>
          <p:cNvSpPr/>
          <p:nvPr/>
        </p:nvSpPr>
        <p:spPr bwMode="auto">
          <a:xfrm flipH="1">
            <a:off x="7292612" y="2709870"/>
            <a:ext cx="1698645" cy="774501"/>
          </a:xfrm>
          <a:prstGeom prst="flowChartOnlineStorage">
            <a:avLst/>
          </a:prstGeom>
          <a:gradFill flip="none" rotWithShape="1">
            <a:gsLst>
              <a:gs pos="1000">
                <a:schemeClr val="accent3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Collaboration 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network grants</a:t>
            </a:r>
            <a:endParaRPr lang="en-GB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Flowchart: Stored Data 8"/>
          <p:cNvSpPr/>
          <p:nvPr/>
        </p:nvSpPr>
        <p:spPr bwMode="auto">
          <a:xfrm flipH="1">
            <a:off x="5690520" y="2709869"/>
            <a:ext cx="1611129" cy="774503"/>
          </a:xfrm>
          <a:prstGeom prst="flowChartOnlineStorage">
            <a:avLst/>
          </a:prstGeom>
          <a:gradFill flip="none" rotWithShape="1">
            <a:gsLst>
              <a:gs pos="1000">
                <a:schemeClr val="accent3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Evaluate 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techniques 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collaborating labs</a:t>
            </a:r>
          </a:p>
        </p:txBody>
      </p:sp>
      <p:sp>
        <p:nvSpPr>
          <p:cNvPr id="39" name="Flowchart: Stored Data 8"/>
          <p:cNvSpPr/>
          <p:nvPr/>
        </p:nvSpPr>
        <p:spPr bwMode="auto">
          <a:xfrm flipH="1">
            <a:off x="3899601" y="2772874"/>
            <a:ext cx="1799955" cy="648494"/>
          </a:xfrm>
          <a:prstGeom prst="flowChartOnlineStorage">
            <a:avLst/>
          </a:prstGeom>
          <a:gradFill flip="none" rotWithShape="1">
            <a:gsLst>
              <a:gs pos="1000">
                <a:schemeClr val="accent3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 data in COST 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</a:t>
            </a:r>
            <a:endParaRPr lang="en-GB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Flowchart: Stored Data 8"/>
          <p:cNvSpPr/>
          <p:nvPr/>
        </p:nvSpPr>
        <p:spPr bwMode="auto">
          <a:xfrm flipH="1">
            <a:off x="228140" y="3906591"/>
            <a:ext cx="1432433" cy="1651000"/>
          </a:xfrm>
          <a:prstGeom prst="flowChartOnlineStorag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 EXON SKIPPING MEASURE METHOD</a:t>
            </a:r>
          </a:p>
        </p:txBody>
      </p:sp>
      <p:sp>
        <p:nvSpPr>
          <p:cNvPr id="29" name="Flowchart: Stored Data 8"/>
          <p:cNvSpPr/>
          <p:nvPr/>
        </p:nvSpPr>
        <p:spPr bwMode="auto">
          <a:xfrm flipH="1">
            <a:off x="1750664" y="3906591"/>
            <a:ext cx="1316407" cy="504389"/>
          </a:xfrm>
          <a:prstGeom prst="flowChartOnlineStorag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Optimise RNA extraction</a:t>
            </a:r>
          </a:p>
        </p:txBody>
      </p:sp>
      <p:sp>
        <p:nvSpPr>
          <p:cNvPr id="30" name="Flowchart: Stored Data 8"/>
          <p:cNvSpPr/>
          <p:nvPr/>
        </p:nvSpPr>
        <p:spPr bwMode="auto">
          <a:xfrm flipH="1">
            <a:off x="1750664" y="4469500"/>
            <a:ext cx="1316407" cy="531461"/>
          </a:xfrm>
          <a:prstGeom prst="flowChartOnlineStorag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Evaluate current </a:t>
            </a:r>
            <a:r>
              <a:rPr lang="en-GB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</a:p>
        </p:txBody>
      </p:sp>
      <p:sp>
        <p:nvSpPr>
          <p:cNvPr id="31" name="Flowchart: Stored Data 8"/>
          <p:cNvSpPr/>
          <p:nvPr/>
        </p:nvSpPr>
        <p:spPr bwMode="auto">
          <a:xfrm flipH="1">
            <a:off x="3731751" y="3906591"/>
            <a:ext cx="1803398" cy="1651000"/>
          </a:xfrm>
          <a:prstGeom prst="flowChartOnlineStorag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Exon 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skipping experiments 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&amp; Method testing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Flowchart: Stored Data 8"/>
          <p:cNvSpPr/>
          <p:nvPr/>
        </p:nvSpPr>
        <p:spPr bwMode="auto">
          <a:xfrm flipH="1">
            <a:off x="1750664" y="5059481"/>
            <a:ext cx="2020823" cy="498110"/>
          </a:xfrm>
          <a:prstGeom prst="flowChartOnlineStorag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Design optimised method</a:t>
            </a:r>
          </a:p>
        </p:txBody>
      </p:sp>
      <p:sp>
        <p:nvSpPr>
          <p:cNvPr id="33" name="Flowchart: Stored Data 8"/>
          <p:cNvSpPr/>
          <p:nvPr/>
        </p:nvSpPr>
        <p:spPr bwMode="auto">
          <a:xfrm flipH="1">
            <a:off x="7319722" y="4314142"/>
            <a:ext cx="1671535" cy="835896"/>
          </a:xfrm>
          <a:prstGeom prst="flowChartOnlineStorag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Write SOP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Flowchart: Stored Data 8"/>
          <p:cNvSpPr/>
          <p:nvPr/>
        </p:nvSpPr>
        <p:spPr bwMode="auto">
          <a:xfrm flipH="1">
            <a:off x="5375697" y="4443868"/>
            <a:ext cx="2160027" cy="576445"/>
          </a:xfrm>
          <a:prstGeom prst="flowChartOnlineStorage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53000">
                <a:schemeClr val="bg1">
                  <a:alpha val="92000"/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Validate 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 bwMode="auto">
          <a:xfrm>
            <a:off x="259883" y="1890466"/>
            <a:ext cx="11223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QUADRES</a:t>
            </a:r>
          </a:p>
        </p:txBody>
      </p:sp>
      <p:sp>
        <p:nvSpPr>
          <p:cNvPr id="40" name="Flowchart: Stored Data 8"/>
          <p:cNvSpPr/>
          <p:nvPr/>
        </p:nvSpPr>
        <p:spPr bwMode="auto">
          <a:xfrm flipH="1">
            <a:off x="1474611" y="5045891"/>
            <a:ext cx="2020887" cy="498475"/>
          </a:xfrm>
          <a:prstGeom prst="flowChartOnlineStorag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Selection of Reference genes</a:t>
            </a:r>
          </a:p>
        </p:txBody>
      </p:sp>
      <p:sp>
        <p:nvSpPr>
          <p:cNvPr id="41" name="Flowchart: Stored Data 8"/>
          <p:cNvSpPr/>
          <p:nvPr/>
        </p:nvSpPr>
        <p:spPr bwMode="auto">
          <a:xfrm flipH="1">
            <a:off x="3320873" y="5045891"/>
            <a:ext cx="2020888" cy="498475"/>
          </a:xfrm>
          <a:prstGeom prst="flowChartOnlineStorag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Write up results for publication</a:t>
            </a:r>
          </a:p>
        </p:txBody>
      </p:sp>
      <p:sp>
        <p:nvSpPr>
          <p:cNvPr id="44" name="Contenidor de contingut 4"/>
          <p:cNvSpPr>
            <a:spLocks noGrp="1"/>
          </p:cNvSpPr>
          <p:nvPr>
            <p:ph idx="1"/>
          </p:nvPr>
        </p:nvSpPr>
        <p:spPr>
          <a:xfrm>
            <a:off x="1298165" y="5661248"/>
            <a:ext cx="7693092" cy="1455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800" dirty="0"/>
              <a:t>Primers </a:t>
            </a:r>
            <a:r>
              <a:rPr lang="ca-ES" sz="1800" dirty="0" err="1"/>
              <a:t>modificados</a:t>
            </a:r>
            <a:r>
              <a:rPr lang="ca-ES" sz="1800" dirty="0"/>
              <a:t> con bases DNA y </a:t>
            </a:r>
            <a:r>
              <a:rPr lang="ca-ES" sz="1800" dirty="0" smtClean="0"/>
              <a:t>LNA: </a:t>
            </a:r>
            <a:r>
              <a:rPr lang="ca-ES" sz="1800" dirty="0" err="1" smtClean="0"/>
              <a:t>e</a:t>
            </a:r>
            <a:r>
              <a:rPr lang="ca-ES" sz="1600" dirty="0" err="1" smtClean="0"/>
              <a:t>liminamos</a:t>
            </a:r>
            <a:r>
              <a:rPr lang="ca-ES" sz="1600" dirty="0" smtClean="0"/>
              <a:t> </a:t>
            </a:r>
            <a:r>
              <a:rPr lang="ca-ES" sz="1600" dirty="0" err="1"/>
              <a:t>amplificaciones</a:t>
            </a:r>
            <a:r>
              <a:rPr lang="ca-ES" sz="1600" dirty="0"/>
              <a:t> </a:t>
            </a:r>
            <a:r>
              <a:rPr lang="ca-ES" sz="1600" dirty="0" err="1"/>
              <a:t>adicionales</a:t>
            </a:r>
            <a:r>
              <a:rPr lang="ca-ES" sz="1600" dirty="0"/>
              <a:t> y </a:t>
            </a:r>
            <a:r>
              <a:rPr lang="ca-ES" sz="1600" dirty="0" err="1"/>
              <a:t>detecciones</a:t>
            </a:r>
            <a:r>
              <a:rPr lang="ca-ES" sz="1600" dirty="0"/>
              <a:t> </a:t>
            </a:r>
            <a:r>
              <a:rPr lang="ca-ES" sz="1600" dirty="0" err="1"/>
              <a:t>costosas</a:t>
            </a:r>
            <a:r>
              <a:rPr lang="ca-ES" sz="1600" dirty="0"/>
              <a:t> (</a:t>
            </a:r>
            <a:r>
              <a:rPr lang="ca-ES" sz="1600" dirty="0" err="1"/>
              <a:t>bioanalyzer</a:t>
            </a:r>
            <a:r>
              <a:rPr lang="ca-ES" sz="1600" dirty="0"/>
              <a:t>, </a:t>
            </a:r>
            <a:r>
              <a:rPr lang="ca-ES" sz="1600" dirty="0" err="1"/>
              <a:t>ddPCR</a:t>
            </a:r>
            <a:r>
              <a:rPr lang="ca-ES" sz="1600" dirty="0" smtClean="0"/>
              <a:t>).</a:t>
            </a:r>
            <a:endParaRPr lang="ca-ES" sz="1600" dirty="0"/>
          </a:p>
          <a:p>
            <a:pPr marL="0" indent="0">
              <a:buNone/>
            </a:pPr>
            <a:r>
              <a:rPr lang="ca-ES" sz="1600" dirty="0" err="1"/>
              <a:t>Validación</a:t>
            </a:r>
            <a:r>
              <a:rPr lang="ca-ES" sz="1600" dirty="0"/>
              <a:t> del </a:t>
            </a:r>
            <a:r>
              <a:rPr lang="ca-ES" sz="1600" dirty="0" err="1" smtClean="0"/>
              <a:t>método</a:t>
            </a:r>
            <a:r>
              <a:rPr lang="ca-ES" sz="1600" dirty="0" smtClean="0"/>
              <a:t>: 	</a:t>
            </a:r>
            <a:r>
              <a:rPr lang="ca-ES" sz="1600" dirty="0" err="1" smtClean="0"/>
              <a:t>testado</a:t>
            </a:r>
            <a:r>
              <a:rPr lang="ca-ES" sz="1600" dirty="0" smtClean="0"/>
              <a:t> </a:t>
            </a:r>
            <a:r>
              <a:rPr lang="ca-ES" sz="1600" dirty="0"/>
              <a:t>internacional del </a:t>
            </a:r>
            <a:r>
              <a:rPr lang="ca-ES" sz="1600" dirty="0" err="1"/>
              <a:t>método</a:t>
            </a:r>
            <a:r>
              <a:rPr lang="ca-ES" sz="1600" dirty="0"/>
              <a:t> </a:t>
            </a:r>
            <a:r>
              <a:rPr lang="ca-ES" sz="1600" dirty="0" err="1" smtClean="0"/>
              <a:t>posible</a:t>
            </a:r>
            <a:r>
              <a:rPr lang="ca-ES" sz="1600" dirty="0" smtClean="0"/>
              <a:t> en el </a:t>
            </a:r>
            <a:r>
              <a:rPr lang="ca-ES" sz="1600" dirty="0" err="1" smtClean="0"/>
              <a:t>futuro</a:t>
            </a:r>
            <a:endParaRPr lang="ca-ES" sz="1600" dirty="0" smtClean="0"/>
          </a:p>
          <a:p>
            <a:pPr marL="0" indent="0">
              <a:buNone/>
            </a:pPr>
            <a:r>
              <a:rPr lang="ca-ES" sz="1600" dirty="0"/>
              <a:t>	</a:t>
            </a:r>
            <a:r>
              <a:rPr lang="ca-ES" sz="1600" dirty="0" smtClean="0"/>
              <a:t>		</a:t>
            </a:r>
            <a:r>
              <a:rPr lang="ca-ES" sz="1600" dirty="0" err="1" smtClean="0"/>
              <a:t>ddPCR</a:t>
            </a:r>
            <a:r>
              <a:rPr lang="ca-ES" sz="1600" dirty="0"/>
              <a:t>: </a:t>
            </a:r>
            <a:r>
              <a:rPr lang="ca-ES" sz="1600" dirty="0" err="1"/>
              <a:t>limitado</a:t>
            </a:r>
            <a:r>
              <a:rPr lang="ca-ES" sz="1600" dirty="0"/>
              <a:t> </a:t>
            </a:r>
            <a:r>
              <a:rPr lang="ca-ES" sz="1600" dirty="0" smtClean="0"/>
              <a:t>por altos </a:t>
            </a:r>
            <a:r>
              <a:rPr lang="ca-ES" sz="1600" dirty="0"/>
              <a:t>costes.</a:t>
            </a:r>
          </a:p>
          <a:p>
            <a:pPr lvl="1"/>
            <a:endParaRPr lang="ca-ES" sz="2000" dirty="0">
              <a:solidFill>
                <a:prstClr val="black"/>
              </a:solidFill>
            </a:endParaRPr>
          </a:p>
          <a:p>
            <a:pPr lvl="1"/>
            <a:endParaRPr lang="ca-ES" sz="2000" dirty="0">
              <a:solidFill>
                <a:prstClr val="black"/>
              </a:solidFill>
            </a:endParaRPr>
          </a:p>
          <a:p>
            <a:pPr lvl="1"/>
            <a:endParaRPr lang="ca-ES" dirty="0">
              <a:solidFill>
                <a:prstClr val="black"/>
              </a:solidFill>
            </a:endParaRPr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480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12673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1 0.00278 L -0.3908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972 L 0.19913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29253 -0.043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21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5643 -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1" grpId="0" animBg="1"/>
      <p:bldP spid="32" grpId="0" animBg="1"/>
      <p:bldP spid="34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30 Grupo"/>
          <p:cNvGrpSpPr>
            <a:grpSpLocks/>
          </p:cNvGrpSpPr>
          <p:nvPr/>
        </p:nvGrpSpPr>
        <p:grpSpPr bwMode="auto">
          <a:xfrm>
            <a:off x="-76200" y="144463"/>
            <a:ext cx="9040813" cy="6669087"/>
            <a:chOff x="-76200" y="144463"/>
            <a:chExt cx="9040813" cy="6669087"/>
          </a:xfrm>
        </p:grpSpPr>
        <p:grpSp>
          <p:nvGrpSpPr>
            <p:cNvPr id="3081" name="Grupo 30"/>
            <p:cNvGrpSpPr>
              <a:grpSpLocks/>
            </p:cNvGrpSpPr>
            <p:nvPr/>
          </p:nvGrpSpPr>
          <p:grpSpPr bwMode="auto">
            <a:xfrm>
              <a:off x="-76200" y="144463"/>
              <a:ext cx="9040813" cy="6669087"/>
              <a:chOff x="-76205" y="144463"/>
              <a:chExt cx="9040692" cy="6669087"/>
            </a:xfrm>
          </p:grpSpPr>
          <p:sp>
            <p:nvSpPr>
              <p:cNvPr id="23" name="22 Flecha curvada hacia arriba"/>
              <p:cNvSpPr/>
              <p:nvPr/>
            </p:nvSpPr>
            <p:spPr>
              <a:xfrm rot="19765186">
                <a:off x="5894303" y="5654675"/>
                <a:ext cx="1304908" cy="784225"/>
              </a:xfrm>
              <a:prstGeom prst="curvedUpArrow">
                <a:avLst>
                  <a:gd name="adj1" fmla="val 23021"/>
                  <a:gd name="adj2" fmla="val 70502"/>
                  <a:gd name="adj3" fmla="val 37169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s-ES" altLang="es-ES" sz="1800">
                  <a:cs typeface="Arial" pitchFamily="34" charset="0"/>
                </a:endParaRPr>
              </a:p>
            </p:txBody>
          </p:sp>
          <p:sp>
            <p:nvSpPr>
              <p:cNvPr id="2" name="Flowchart: Stored Data 17"/>
              <p:cNvSpPr/>
              <p:nvPr/>
            </p:nvSpPr>
            <p:spPr bwMode="auto">
              <a:xfrm flipH="1">
                <a:off x="971531" y="144463"/>
                <a:ext cx="4176657" cy="620712"/>
              </a:xfrm>
              <a:prstGeom prst="flowChartOnlineStorage">
                <a:avLst/>
              </a:prstGeom>
              <a:gradFill flip="none" rotWithShape="1">
                <a:gsLst>
                  <a:gs pos="21000">
                    <a:srgbClr val="0045D2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  <a:gs pos="89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</a:rPr>
                  <a:t>Year 1</a:t>
                </a:r>
              </a:p>
            </p:txBody>
          </p:sp>
          <p:sp>
            <p:nvSpPr>
              <p:cNvPr id="3" name="Flowchart: Stored Data 17"/>
              <p:cNvSpPr/>
              <p:nvPr/>
            </p:nvSpPr>
            <p:spPr bwMode="auto">
              <a:xfrm flipH="1">
                <a:off x="4716394" y="144463"/>
                <a:ext cx="4048071" cy="620712"/>
              </a:xfrm>
              <a:prstGeom prst="flowChartOnlineStorage">
                <a:avLst/>
              </a:prstGeom>
              <a:gradFill flip="none" rotWithShape="1">
                <a:gsLst>
                  <a:gs pos="21000">
                    <a:srgbClr val="0045D2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  <a:gs pos="89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</a:rPr>
                  <a:t>Year 2</a:t>
                </a:r>
              </a:p>
            </p:txBody>
          </p:sp>
          <p:grpSp>
            <p:nvGrpSpPr>
              <p:cNvPr id="3102" name="5152 Grupo"/>
              <p:cNvGrpSpPr>
                <a:grpSpLocks/>
              </p:cNvGrpSpPr>
              <p:nvPr/>
            </p:nvGrpSpPr>
            <p:grpSpPr bwMode="auto">
              <a:xfrm>
                <a:off x="-76205" y="846514"/>
                <a:ext cx="8896355" cy="1296987"/>
                <a:chOff x="-133370" y="846608"/>
                <a:chExt cx="8897350" cy="1296144"/>
              </a:xfrm>
            </p:grpSpPr>
            <p:sp>
              <p:nvSpPr>
                <p:cNvPr id="4" name="Flowchart: Stored Data 8"/>
                <p:cNvSpPr/>
                <p:nvPr/>
              </p:nvSpPr>
              <p:spPr bwMode="auto">
                <a:xfrm flipH="1">
                  <a:off x="-133370" y="846608"/>
                  <a:ext cx="1946922" cy="1296144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STRENGTHEN INTERNATIONAL COLLABORATION</a:t>
                  </a:r>
                </a:p>
              </p:txBody>
            </p:sp>
            <p:sp>
              <p:nvSpPr>
                <p:cNvPr id="7" name="Flowchart: Stored Data 8"/>
                <p:cNvSpPr/>
                <p:nvPr/>
              </p:nvSpPr>
              <p:spPr bwMode="auto">
                <a:xfrm flipH="1">
                  <a:off x="1709532" y="1124744"/>
                  <a:ext cx="1971328" cy="665988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Take part in COST session</a:t>
                  </a:r>
                </a:p>
              </p:txBody>
            </p:sp>
            <p:sp>
              <p:nvSpPr>
                <p:cNvPr id="8" name="Flowchart: Stored Data 8"/>
                <p:cNvSpPr/>
                <p:nvPr/>
              </p:nvSpPr>
              <p:spPr bwMode="auto">
                <a:xfrm flipH="1">
                  <a:off x="7065168" y="1079696"/>
                  <a:ext cx="1698812" cy="773998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Collaboration in network grants</a:t>
                  </a:r>
                </a:p>
              </p:txBody>
            </p:sp>
            <p:sp>
              <p:nvSpPr>
                <p:cNvPr id="9" name="Flowchart: Stored Data 8"/>
                <p:cNvSpPr/>
                <p:nvPr/>
              </p:nvSpPr>
              <p:spPr bwMode="auto">
                <a:xfrm flipH="1">
                  <a:off x="5462918" y="1079695"/>
                  <a:ext cx="1611288" cy="774000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Evaluate techniques in collaborating labs</a:t>
                  </a:r>
                </a:p>
              </p:txBody>
            </p:sp>
            <p:sp>
              <p:nvSpPr>
                <p:cNvPr id="10" name="Flowchart: Stored Data 8"/>
                <p:cNvSpPr/>
                <p:nvPr/>
              </p:nvSpPr>
              <p:spPr bwMode="auto">
                <a:xfrm flipH="1">
                  <a:off x="3671823" y="1142659"/>
                  <a:ext cx="1800132" cy="648072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Present data in COST session</a:t>
                  </a:r>
                </a:p>
              </p:txBody>
            </p:sp>
          </p:grpSp>
          <p:grpSp>
            <p:nvGrpSpPr>
              <p:cNvPr id="3103" name="5153 Grupo"/>
              <p:cNvGrpSpPr>
                <a:grpSpLocks/>
              </p:cNvGrpSpPr>
              <p:nvPr/>
            </p:nvGrpSpPr>
            <p:grpSpPr bwMode="auto">
              <a:xfrm>
                <a:off x="57150" y="2134447"/>
                <a:ext cx="8763000" cy="1793028"/>
                <a:chOff x="0" y="2134938"/>
                <a:chExt cx="8763980" cy="1791843"/>
              </a:xfrm>
            </p:grpSpPr>
            <p:sp>
              <p:nvSpPr>
                <p:cNvPr id="6" name="Flowchart: Stored Data 8"/>
                <p:cNvSpPr/>
                <p:nvPr/>
              </p:nvSpPr>
              <p:spPr bwMode="auto">
                <a:xfrm flipH="1">
                  <a:off x="0" y="2276872"/>
                  <a:ext cx="1432574" cy="1649909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DEVELOP EXON SKIPPING MEASURE METHOD</a:t>
                  </a:r>
                </a:p>
              </p:txBody>
            </p:sp>
            <p:sp>
              <p:nvSpPr>
                <p:cNvPr id="13" name="Flowchart: Stored Data 8"/>
                <p:cNvSpPr/>
                <p:nvPr/>
              </p:nvSpPr>
              <p:spPr bwMode="auto">
                <a:xfrm flipH="1">
                  <a:off x="1522674" y="2276872"/>
                  <a:ext cx="1316537" cy="504056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Optimise RNA extraction</a:t>
                  </a:r>
                </a:p>
              </p:txBody>
            </p:sp>
            <p:sp>
              <p:nvSpPr>
                <p:cNvPr id="14" name="Flowchart: Stored Data 8"/>
                <p:cNvSpPr/>
                <p:nvPr/>
              </p:nvSpPr>
              <p:spPr bwMode="auto">
                <a:xfrm flipH="1">
                  <a:off x="1522674" y="2839409"/>
                  <a:ext cx="1316537" cy="531110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Evaluate current methods</a:t>
                  </a:r>
                </a:p>
              </p:txBody>
            </p:sp>
            <p:sp>
              <p:nvSpPr>
                <p:cNvPr id="15" name="Flowchart: Stored Data 8"/>
                <p:cNvSpPr/>
                <p:nvPr/>
              </p:nvSpPr>
              <p:spPr bwMode="auto">
                <a:xfrm flipH="1">
                  <a:off x="3503956" y="2134938"/>
                  <a:ext cx="1803576" cy="1365657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Exon skipping experiments &amp; Method testing</a:t>
                  </a:r>
                </a:p>
              </p:txBody>
            </p:sp>
            <p:sp>
              <p:nvSpPr>
                <p:cNvPr id="16" name="Flowchart: Stored Data 8"/>
                <p:cNvSpPr/>
                <p:nvPr/>
              </p:nvSpPr>
              <p:spPr bwMode="auto">
                <a:xfrm flipH="1">
                  <a:off x="1522674" y="3429000"/>
                  <a:ext cx="2021022" cy="497781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Design optimised method</a:t>
                  </a:r>
                </a:p>
              </p:txBody>
            </p:sp>
            <p:sp>
              <p:nvSpPr>
                <p:cNvPr id="17" name="Flowchart: Stored Data 8"/>
                <p:cNvSpPr/>
                <p:nvPr/>
              </p:nvSpPr>
              <p:spPr bwMode="auto">
                <a:xfrm flipH="1">
                  <a:off x="7092280" y="2205308"/>
                  <a:ext cx="1671700" cy="835344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Write SOP</a:t>
                  </a:r>
                </a:p>
              </p:txBody>
            </p:sp>
            <p:sp>
              <p:nvSpPr>
                <p:cNvPr id="18" name="Flowchart: Stored Data 8"/>
                <p:cNvSpPr/>
                <p:nvPr/>
              </p:nvSpPr>
              <p:spPr bwMode="auto">
                <a:xfrm flipH="1">
                  <a:off x="5148064" y="2277269"/>
                  <a:ext cx="2160240" cy="576064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Validate method</a:t>
                  </a:r>
                </a:p>
              </p:txBody>
            </p:sp>
          </p:grpSp>
          <p:grpSp>
            <p:nvGrpSpPr>
              <p:cNvPr id="3104" name="5154 Grupo"/>
              <p:cNvGrpSpPr>
                <a:grpSpLocks/>
              </p:cNvGrpSpPr>
              <p:nvPr/>
            </p:nvGrpSpPr>
            <p:grpSpPr bwMode="auto">
              <a:xfrm>
                <a:off x="57150" y="4077265"/>
                <a:ext cx="8907337" cy="1585348"/>
                <a:chOff x="0" y="4077072"/>
                <a:chExt cx="8908333" cy="1585479"/>
              </a:xfrm>
            </p:grpSpPr>
            <p:sp>
              <p:nvSpPr>
                <p:cNvPr id="5" name="Flowchart: Stored Data 8"/>
                <p:cNvSpPr/>
                <p:nvPr/>
              </p:nvSpPr>
              <p:spPr bwMode="auto">
                <a:xfrm flipH="1">
                  <a:off x="0" y="4077072"/>
                  <a:ext cx="1432574" cy="1585479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LINK RNA &amp; PROTEIN METHODS</a:t>
                  </a:r>
                </a:p>
              </p:txBody>
            </p:sp>
            <p:sp>
              <p:nvSpPr>
                <p:cNvPr id="19" name="Flowchart: Stored Data 8"/>
                <p:cNvSpPr/>
                <p:nvPr/>
              </p:nvSpPr>
              <p:spPr bwMode="auto">
                <a:xfrm flipH="1">
                  <a:off x="2839211" y="4366030"/>
                  <a:ext cx="1612194" cy="637259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Evaluate current methods</a:t>
                  </a:r>
                </a:p>
              </p:txBody>
            </p:sp>
            <p:sp>
              <p:nvSpPr>
                <p:cNvPr id="20" name="Flowchart: Stored Data 8"/>
                <p:cNvSpPr/>
                <p:nvPr/>
              </p:nvSpPr>
              <p:spPr bwMode="auto">
                <a:xfrm flipH="1">
                  <a:off x="4254834" y="4374478"/>
                  <a:ext cx="1597795" cy="650811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Design experiments</a:t>
                  </a:r>
                </a:p>
              </p:txBody>
            </p:sp>
            <p:sp>
              <p:nvSpPr>
                <p:cNvPr id="21" name="Flowchart: Stored Data 8"/>
                <p:cNvSpPr/>
                <p:nvPr/>
              </p:nvSpPr>
              <p:spPr bwMode="auto">
                <a:xfrm flipH="1">
                  <a:off x="7308303" y="4270604"/>
                  <a:ext cx="1600030" cy="792738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Write up results for publication</a:t>
                  </a:r>
                </a:p>
              </p:txBody>
            </p:sp>
            <p:sp>
              <p:nvSpPr>
                <p:cNvPr id="22" name="Flowchart: Stored Data 8"/>
                <p:cNvSpPr/>
                <p:nvPr/>
              </p:nvSpPr>
              <p:spPr bwMode="auto">
                <a:xfrm flipH="1">
                  <a:off x="5697909" y="4246092"/>
                  <a:ext cx="1610394" cy="1082790"/>
                </a:xfrm>
                <a:prstGeom prst="flowChartOnlineStorage">
                  <a:avLst/>
                </a:prstGeom>
                <a:gradFill flip="none" rotWithShape="1">
                  <a:gsLst>
                    <a:gs pos="1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  <a:gs pos="53000">
                      <a:schemeClr val="bg1">
                        <a:alpha val="92000"/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Protein studies by WB or new Method (</a:t>
                  </a:r>
                  <a:r>
                    <a:rPr lang="en-GB" sz="1400" b="1" u="sng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SERVET</a:t>
                  </a:r>
                  <a:r>
                    <a:rPr lang="en-GB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)</a:t>
                  </a:r>
                </a:p>
              </p:txBody>
            </p:sp>
          </p:grpSp>
          <p:grpSp>
            <p:nvGrpSpPr>
              <p:cNvPr id="3105" name="30 Grupo"/>
              <p:cNvGrpSpPr>
                <a:grpSpLocks/>
              </p:cNvGrpSpPr>
              <p:nvPr/>
            </p:nvGrpSpPr>
            <p:grpSpPr bwMode="auto">
              <a:xfrm>
                <a:off x="1549400" y="5157788"/>
                <a:ext cx="4102100" cy="1655762"/>
                <a:chOff x="1522674" y="5085185"/>
                <a:chExt cx="4103228" cy="1656184"/>
              </a:xfrm>
            </p:grpSpPr>
            <p:grpSp>
              <p:nvGrpSpPr>
                <p:cNvPr id="3107" name="Group 44"/>
                <p:cNvGrpSpPr>
                  <a:grpSpLocks/>
                </p:cNvGrpSpPr>
                <p:nvPr/>
              </p:nvGrpSpPr>
              <p:grpSpPr bwMode="auto">
                <a:xfrm>
                  <a:off x="1565120" y="5229851"/>
                  <a:ext cx="4015414" cy="1416745"/>
                  <a:chOff x="1363616" y="1019269"/>
                  <a:chExt cx="3893242" cy="3137461"/>
                </a:xfrm>
              </p:grpSpPr>
              <p:sp>
                <p:nvSpPr>
                  <p:cNvPr id="24" name="Flowchart: Stored Data 8"/>
                  <p:cNvSpPr/>
                  <p:nvPr/>
                </p:nvSpPr>
                <p:spPr>
                  <a:xfrm flipH="1">
                    <a:off x="1363616" y="1019269"/>
                    <a:ext cx="3892833" cy="682154"/>
                  </a:xfrm>
                  <a:prstGeom prst="flowChartOnlineStorage">
                    <a:avLst/>
                  </a:prstGeom>
                  <a:gradFill flip="none" rotWithShape="1">
                    <a:gsLst>
                      <a:gs pos="5000">
                        <a:schemeClr val="bg1">
                          <a:lumMod val="75000"/>
                        </a:schemeClr>
                      </a:gs>
                      <a:gs pos="99000">
                        <a:schemeClr val="bg1">
                          <a:lumMod val="95000"/>
                        </a:schemeClr>
                      </a:gs>
                      <a:gs pos="39000">
                        <a:schemeClr val="bg1">
                          <a:alpha val="92000"/>
                          <a:lumMod val="95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MYOBLAST CYTOBLOT DEVELOPMENT</a:t>
                    </a:r>
                  </a:p>
                </p:txBody>
              </p:sp>
              <p:sp>
                <p:nvSpPr>
                  <p:cNvPr id="25" name="Flowchart: Stored Data 14"/>
                  <p:cNvSpPr/>
                  <p:nvPr/>
                </p:nvSpPr>
                <p:spPr>
                  <a:xfrm flipH="1">
                    <a:off x="1556142" y="1908646"/>
                    <a:ext cx="1459098" cy="647392"/>
                  </a:xfrm>
                  <a:prstGeom prst="flowChartOnlineStorage">
                    <a:avLst/>
                  </a:prstGeom>
                  <a:gradFill flip="none" rotWithShape="1">
                    <a:gsLst>
                      <a:gs pos="5000">
                        <a:schemeClr val="bg1">
                          <a:lumMod val="75000"/>
                        </a:schemeClr>
                      </a:gs>
                      <a:gs pos="99000">
                        <a:schemeClr val="bg1">
                          <a:lumMod val="95000"/>
                        </a:schemeClr>
                      </a:gs>
                      <a:gs pos="39000">
                        <a:schemeClr val="bg1">
                          <a:alpha val="92000"/>
                          <a:lumMod val="95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Optimise differentiation</a:t>
                    </a:r>
                  </a:p>
                </p:txBody>
              </p:sp>
              <p:sp>
                <p:nvSpPr>
                  <p:cNvPr id="26" name="Flowchart: Stored Data 15"/>
                  <p:cNvSpPr/>
                  <p:nvPr/>
                </p:nvSpPr>
                <p:spPr>
                  <a:xfrm flipH="1">
                    <a:off x="1587896" y="2572175"/>
                    <a:ext cx="1427344" cy="648982"/>
                  </a:xfrm>
                  <a:prstGeom prst="flowChartOnlineStorage">
                    <a:avLst/>
                  </a:prstGeom>
                  <a:gradFill flip="none" rotWithShape="1">
                    <a:gsLst>
                      <a:gs pos="5000">
                        <a:schemeClr val="bg1">
                          <a:lumMod val="75000"/>
                        </a:schemeClr>
                      </a:gs>
                      <a:gs pos="99000">
                        <a:schemeClr val="bg1">
                          <a:lumMod val="95000"/>
                        </a:schemeClr>
                      </a:gs>
                      <a:gs pos="39000">
                        <a:schemeClr val="bg1">
                          <a:alpha val="92000"/>
                          <a:lumMod val="95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Optimise immunostaining</a:t>
                    </a:r>
                  </a:p>
                </p:txBody>
              </p:sp>
              <p:sp>
                <p:nvSpPr>
                  <p:cNvPr id="27" name="Flowchart: Stored Data 16"/>
                  <p:cNvSpPr/>
                  <p:nvPr/>
                </p:nvSpPr>
                <p:spPr>
                  <a:xfrm flipH="1">
                    <a:off x="1595834" y="3264107"/>
                    <a:ext cx="1419406" cy="648982"/>
                  </a:xfrm>
                  <a:prstGeom prst="flowChartOnlineStorage">
                    <a:avLst/>
                  </a:prstGeom>
                  <a:gradFill flip="none" rotWithShape="1">
                    <a:gsLst>
                      <a:gs pos="5000">
                        <a:schemeClr val="bg1">
                          <a:lumMod val="75000"/>
                        </a:schemeClr>
                      </a:gs>
                      <a:gs pos="99000">
                        <a:schemeClr val="bg1">
                          <a:lumMod val="95000"/>
                        </a:schemeClr>
                      </a:gs>
                      <a:gs pos="39000">
                        <a:schemeClr val="bg1">
                          <a:alpha val="92000"/>
                          <a:lumMod val="95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Capture and analysis</a:t>
                    </a:r>
                  </a:p>
                </p:txBody>
              </p:sp>
              <p:sp>
                <p:nvSpPr>
                  <p:cNvPr id="28" name="Flowchart: Stored Data 21"/>
                  <p:cNvSpPr/>
                  <p:nvPr/>
                </p:nvSpPr>
                <p:spPr>
                  <a:xfrm flipH="1">
                    <a:off x="4261441" y="2453019"/>
                    <a:ext cx="995417" cy="945609"/>
                  </a:xfrm>
                  <a:prstGeom prst="flowChartOnlineStorage">
                    <a:avLst/>
                  </a:prstGeom>
                  <a:gradFill flip="none" rotWithShape="1">
                    <a:gsLst>
                      <a:gs pos="5000">
                        <a:schemeClr val="bg1">
                          <a:lumMod val="75000"/>
                        </a:schemeClr>
                      </a:gs>
                      <a:gs pos="99000">
                        <a:schemeClr val="bg1">
                          <a:lumMod val="95000"/>
                        </a:schemeClr>
                      </a:gs>
                      <a:gs pos="39000">
                        <a:schemeClr val="bg1">
                          <a:alpha val="92000"/>
                          <a:lumMod val="95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VALIDATE METHOD</a:t>
                    </a:r>
                  </a:p>
                </p:txBody>
              </p:sp>
              <p:sp>
                <p:nvSpPr>
                  <p:cNvPr id="29" name="Flowchart: Stored Data 22"/>
                  <p:cNvSpPr/>
                  <p:nvPr/>
                </p:nvSpPr>
                <p:spPr>
                  <a:xfrm flipH="1">
                    <a:off x="3311654" y="2321488"/>
                    <a:ext cx="949787" cy="1163047"/>
                  </a:xfrm>
                  <a:prstGeom prst="flowChartOnlineStorage">
                    <a:avLst/>
                  </a:prstGeom>
                  <a:gradFill flip="none" rotWithShape="1">
                    <a:gsLst>
                      <a:gs pos="5000">
                        <a:schemeClr val="bg1">
                          <a:lumMod val="75000"/>
                        </a:schemeClr>
                      </a:gs>
                      <a:gs pos="99000">
                        <a:schemeClr val="bg1">
                          <a:lumMod val="95000"/>
                        </a:schemeClr>
                      </a:gs>
                      <a:gs pos="39000">
                        <a:schemeClr val="bg1">
                          <a:alpha val="92000"/>
                          <a:lumMod val="95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Test AO-mediated dystrophin restoration</a:t>
                    </a: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3092119" y="1787660"/>
                    <a:ext cx="180998" cy="2369070"/>
                  </a:xfrm>
                  <a:prstGeom prst="rect">
                    <a:avLst/>
                  </a:prstGeom>
                  <a:gradFill flip="none" rotWithShape="1">
                    <a:gsLst>
                      <a:gs pos="5000">
                        <a:schemeClr val="bg1">
                          <a:lumMod val="75000"/>
                        </a:schemeClr>
                      </a:gs>
                      <a:gs pos="99000">
                        <a:schemeClr val="bg1">
                          <a:lumMod val="95000"/>
                        </a:schemeClr>
                      </a:gs>
                      <a:gs pos="39000">
                        <a:schemeClr val="bg1">
                          <a:alpha val="92000"/>
                          <a:lumMod val="95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>
                    <a:norm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PROOFS</a:t>
                    </a:r>
                  </a:p>
                </p:txBody>
              </p:sp>
            </p:grpSp>
            <p:sp>
              <p:nvSpPr>
                <p:cNvPr id="11" name="10 Rectángulo"/>
                <p:cNvSpPr/>
                <p:nvPr/>
              </p:nvSpPr>
              <p:spPr>
                <a:xfrm>
                  <a:off x="1522647" y="5085185"/>
                  <a:ext cx="4103173" cy="1656184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s-ES" altLang="es-ES" sz="180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" name="11 CuadroTexto"/>
                <p:cNvSpPr txBox="1"/>
                <p:nvPr/>
              </p:nvSpPr>
              <p:spPr>
                <a:xfrm>
                  <a:off x="3923575" y="6423788"/>
                  <a:ext cx="1687954" cy="25565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s-ES" sz="1070" b="1" u="sng" dirty="0">
                      <a:cs typeface="Arial" charset="0"/>
                    </a:rPr>
                    <a:t>MIGUEL SERVET PROJECT</a:t>
                  </a:r>
                </a:p>
              </p:txBody>
            </p:sp>
          </p:grpSp>
          <p:sp>
            <p:nvSpPr>
              <p:cNvPr id="5152" name="5151 CuadroTexto"/>
              <p:cNvSpPr txBox="1"/>
              <p:nvPr/>
            </p:nvSpPr>
            <p:spPr>
              <a:xfrm>
                <a:off x="88893" y="260350"/>
                <a:ext cx="1122348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E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QUADRES</a:t>
                </a:r>
              </a:p>
            </p:txBody>
          </p:sp>
        </p:grpSp>
        <p:sp>
          <p:nvSpPr>
            <p:cNvPr id="3082" name="Rectangle 3"/>
            <p:cNvSpPr>
              <a:spLocks noChangeArrowheads="1"/>
            </p:cNvSpPr>
            <p:nvPr/>
          </p:nvSpPr>
          <p:spPr bwMode="auto">
            <a:xfrm>
              <a:off x="3200400" y="908050"/>
              <a:ext cx="43338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3083" name="Rectangle 3"/>
            <p:cNvSpPr>
              <a:spLocks noChangeArrowheads="1"/>
            </p:cNvSpPr>
            <p:nvPr/>
          </p:nvSpPr>
          <p:spPr bwMode="auto">
            <a:xfrm>
              <a:off x="2482850" y="2060575"/>
              <a:ext cx="43338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3084" name="Rectangle 3"/>
            <p:cNvSpPr>
              <a:spLocks noChangeArrowheads="1"/>
            </p:cNvSpPr>
            <p:nvPr/>
          </p:nvSpPr>
          <p:spPr bwMode="auto">
            <a:xfrm>
              <a:off x="2482850" y="2636838"/>
              <a:ext cx="4333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3085" name="Rectangle 3"/>
            <p:cNvSpPr>
              <a:spLocks noChangeArrowheads="1"/>
            </p:cNvSpPr>
            <p:nvPr/>
          </p:nvSpPr>
          <p:spPr bwMode="auto">
            <a:xfrm>
              <a:off x="3059113" y="3143250"/>
              <a:ext cx="43338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3086" name="Rectangle 3"/>
            <p:cNvSpPr>
              <a:spLocks noChangeArrowheads="1"/>
            </p:cNvSpPr>
            <p:nvPr/>
          </p:nvSpPr>
          <p:spPr bwMode="auto">
            <a:xfrm>
              <a:off x="3528558" y="1850028"/>
              <a:ext cx="4038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600">
                  <a:solidFill>
                    <a:srgbClr val="00B050"/>
                  </a:solidFill>
                  <a:latin typeface="Zapf Dingbats"/>
                </a:rPr>
                <a:t>Fine-tune method</a:t>
              </a:r>
            </a:p>
          </p:txBody>
        </p:sp>
        <p:sp>
          <p:nvSpPr>
            <p:cNvPr id="3087" name="Rectangle 3"/>
            <p:cNvSpPr>
              <a:spLocks noChangeArrowheads="1"/>
            </p:cNvSpPr>
            <p:nvPr/>
          </p:nvSpPr>
          <p:spPr bwMode="auto">
            <a:xfrm>
              <a:off x="4873625" y="2166938"/>
              <a:ext cx="4333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3088" name="Rectangle 3"/>
            <p:cNvSpPr>
              <a:spLocks noChangeArrowheads="1"/>
            </p:cNvSpPr>
            <p:nvPr/>
          </p:nvSpPr>
          <p:spPr bwMode="auto">
            <a:xfrm>
              <a:off x="3929063" y="4092575"/>
              <a:ext cx="43338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3089" name="Rectangle 3"/>
            <p:cNvSpPr>
              <a:spLocks noChangeArrowheads="1"/>
            </p:cNvSpPr>
            <p:nvPr/>
          </p:nvSpPr>
          <p:spPr bwMode="auto">
            <a:xfrm>
              <a:off x="5321300" y="4076700"/>
              <a:ext cx="43338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3090" name="Rectangle 3"/>
            <p:cNvSpPr>
              <a:spLocks noChangeArrowheads="1"/>
            </p:cNvSpPr>
            <p:nvPr/>
          </p:nvSpPr>
          <p:spPr bwMode="auto">
            <a:xfrm>
              <a:off x="5030788" y="1079500"/>
              <a:ext cx="43338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47" name="Flowchart: Stored Data 8"/>
            <p:cNvSpPr/>
            <p:nvPr/>
          </p:nvSpPr>
          <p:spPr bwMode="auto">
            <a:xfrm flipH="1">
              <a:off x="3497263" y="3500438"/>
              <a:ext cx="2020887" cy="498475"/>
            </a:xfrm>
            <a:prstGeom prst="flowChartOnlineStora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Selection of Reference genes</a:t>
              </a:r>
            </a:p>
          </p:txBody>
        </p:sp>
        <p:sp>
          <p:nvSpPr>
            <p:cNvPr id="3092" name="Rectangle 3"/>
            <p:cNvSpPr>
              <a:spLocks noChangeArrowheads="1"/>
            </p:cNvSpPr>
            <p:nvPr/>
          </p:nvSpPr>
          <p:spPr bwMode="auto">
            <a:xfrm>
              <a:off x="4999915" y="3306791"/>
              <a:ext cx="43338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3093" name="Rectangle 3"/>
            <p:cNvSpPr>
              <a:spLocks noChangeArrowheads="1"/>
            </p:cNvSpPr>
            <p:nvPr/>
          </p:nvSpPr>
          <p:spPr bwMode="auto">
            <a:xfrm>
              <a:off x="6873875" y="3960813"/>
              <a:ext cx="4333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3094" name="Rectangle 3"/>
            <p:cNvSpPr>
              <a:spLocks noChangeArrowheads="1"/>
            </p:cNvSpPr>
            <p:nvPr/>
          </p:nvSpPr>
          <p:spPr bwMode="auto">
            <a:xfrm>
              <a:off x="8320088" y="2417763"/>
              <a:ext cx="4333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3095" name="Rectangle 3"/>
            <p:cNvSpPr>
              <a:spLocks noChangeArrowheads="1"/>
            </p:cNvSpPr>
            <p:nvPr/>
          </p:nvSpPr>
          <p:spPr bwMode="auto">
            <a:xfrm>
              <a:off x="6605588" y="908050"/>
              <a:ext cx="43338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3600">
                  <a:solidFill>
                    <a:srgbClr val="00B05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s-ES_tradnl" altLang="es-ES" sz="3600">
                <a:solidFill>
                  <a:srgbClr val="00B050"/>
                </a:solidFill>
              </a:endParaRPr>
            </a:p>
          </p:txBody>
        </p:sp>
        <p:sp>
          <p:nvSpPr>
            <p:cNvPr id="52" name="Flowchart: Stored Data 8"/>
            <p:cNvSpPr/>
            <p:nvPr/>
          </p:nvSpPr>
          <p:spPr bwMode="auto">
            <a:xfrm flipH="1">
              <a:off x="5343525" y="3500438"/>
              <a:ext cx="2020888" cy="498475"/>
            </a:xfrm>
            <a:prstGeom prst="flowChartOnlineStora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Write up results for publication</a:t>
              </a:r>
            </a:p>
          </p:txBody>
        </p:sp>
        <p:sp>
          <p:nvSpPr>
            <p:cNvPr id="3097" name="Rectangle 3"/>
            <p:cNvSpPr>
              <a:spLocks noChangeArrowheads="1"/>
            </p:cNvSpPr>
            <p:nvPr/>
          </p:nvSpPr>
          <p:spPr bwMode="auto">
            <a:xfrm>
              <a:off x="7445536" y="3473450"/>
              <a:ext cx="13887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s-ES" sz="1600">
                  <a:solidFill>
                    <a:schemeClr val="accent2"/>
                  </a:solidFill>
                  <a:latin typeface="Zapf Dingbats"/>
                </a:rPr>
                <a:t>New section included</a:t>
              </a:r>
              <a:endParaRPr lang="en-US" altLang="es-ES" sz="1600">
                <a:solidFill>
                  <a:schemeClr val="accent2"/>
                </a:solidFill>
              </a:endParaRPr>
            </a:p>
          </p:txBody>
        </p:sp>
        <p:sp>
          <p:nvSpPr>
            <p:cNvPr id="3098" name="Rectangle 3"/>
            <p:cNvSpPr>
              <a:spLocks noChangeArrowheads="1"/>
            </p:cNvSpPr>
            <p:nvPr/>
          </p:nvSpPr>
          <p:spPr bwMode="auto">
            <a:xfrm>
              <a:off x="5884031" y="1988840"/>
              <a:ext cx="12453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600" dirty="0" err="1" smtClean="0">
                  <a:solidFill>
                    <a:srgbClr val="00B050"/>
                  </a:solidFill>
                  <a:latin typeface="Zapf Dingbats"/>
                </a:rPr>
                <a:t>On-going</a:t>
              </a:r>
              <a:endParaRPr lang="es-ES_tradnl" altLang="es-ES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466138" y="3970338"/>
            <a:ext cx="433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3600">
                <a:solidFill>
                  <a:srgbClr val="00B05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s-ES_tradnl" altLang="es-ES" sz="3600">
              <a:solidFill>
                <a:srgbClr val="00B050"/>
              </a:solidFill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940550" y="3328988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3600">
                <a:solidFill>
                  <a:srgbClr val="00B05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s-ES_tradnl" altLang="es-ES" sz="3600">
              <a:solidFill>
                <a:srgbClr val="00B050"/>
              </a:solidFill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7157244" y="760419"/>
            <a:ext cx="24004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600" dirty="0" smtClean="0">
                <a:solidFill>
                  <a:srgbClr val="00B050"/>
                </a:solidFill>
                <a:latin typeface="Zapf Dingbats"/>
              </a:rPr>
              <a:t>COST </a:t>
            </a:r>
            <a:r>
              <a:rPr lang="es-ES_tradnl" altLang="es-ES" sz="1600" dirty="0" err="1">
                <a:solidFill>
                  <a:srgbClr val="00B050"/>
                </a:solidFill>
                <a:latin typeface="Zapf Dingbats"/>
              </a:rPr>
              <a:t>proposal</a:t>
            </a:r>
            <a:endParaRPr lang="es-ES_tradnl" altLang="es-E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0" y="1484784"/>
            <a:ext cx="5137506" cy="5230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200" b="1" dirty="0" smtClean="0">
                <a:solidFill>
                  <a:schemeClr val="accent1"/>
                </a:solidFill>
              </a:rPr>
              <a:t>POSTERS:</a:t>
            </a:r>
          </a:p>
          <a:p>
            <a:pPr marL="0" indent="0">
              <a:buNone/>
            </a:pPr>
            <a:r>
              <a:rPr lang="es-ES" sz="1000" dirty="0" smtClean="0"/>
              <a:t>Garcia-Jimenez</a:t>
            </a:r>
            <a:r>
              <a:rPr lang="es-ES" sz="1000" dirty="0"/>
              <a:t>, I., et al. (2016). "</a:t>
            </a:r>
            <a:r>
              <a:rPr lang="es-ES" sz="1000" dirty="0" err="1"/>
              <a:t>Selection</a:t>
            </a:r>
            <a:r>
              <a:rPr lang="es-ES" sz="1000" dirty="0"/>
              <a:t> of </a:t>
            </a:r>
            <a:r>
              <a:rPr lang="es-ES" sz="1000" dirty="0" err="1"/>
              <a:t>reference</a:t>
            </a:r>
            <a:r>
              <a:rPr lang="es-ES" sz="1000" dirty="0"/>
              <a:t> genes </a:t>
            </a:r>
            <a:r>
              <a:rPr lang="es-ES" sz="1000" dirty="0" err="1"/>
              <a:t>for</a:t>
            </a:r>
            <a:r>
              <a:rPr lang="es-ES" sz="1000" dirty="0"/>
              <a:t> </a:t>
            </a:r>
            <a:r>
              <a:rPr lang="es-ES" sz="1000" dirty="0" err="1"/>
              <a:t>normalisation</a:t>
            </a:r>
            <a:r>
              <a:rPr lang="es-ES" sz="1000" dirty="0"/>
              <a:t> of </a:t>
            </a:r>
            <a:r>
              <a:rPr lang="es-ES" sz="1000" dirty="0" err="1"/>
              <a:t>dystrophin</a:t>
            </a:r>
            <a:r>
              <a:rPr lang="es-ES" sz="1000" dirty="0"/>
              <a:t> </a:t>
            </a:r>
            <a:r>
              <a:rPr lang="es-ES" sz="1000" dirty="0" err="1"/>
              <a:t>mRNA</a:t>
            </a:r>
            <a:r>
              <a:rPr lang="es-ES" sz="1000" dirty="0"/>
              <a:t> RT-</a:t>
            </a:r>
            <a:r>
              <a:rPr lang="es-ES" sz="1000" dirty="0" err="1"/>
              <a:t>qPCR</a:t>
            </a:r>
            <a:r>
              <a:rPr lang="es-ES" sz="1000" dirty="0"/>
              <a:t> data." Neuromuscular </a:t>
            </a:r>
            <a:r>
              <a:rPr lang="es-ES" sz="1000" dirty="0" err="1"/>
              <a:t>Disorders</a:t>
            </a:r>
            <a:r>
              <a:rPr lang="es-ES" sz="1000" dirty="0"/>
              <a:t> 26: S159-S160.</a:t>
            </a:r>
          </a:p>
          <a:p>
            <a:pPr marL="0" indent="0">
              <a:buNone/>
            </a:pPr>
            <a:r>
              <a:rPr lang="es-ES" sz="1000" dirty="0"/>
              <a:t>	</a:t>
            </a:r>
          </a:p>
          <a:p>
            <a:pPr marL="0" indent="0">
              <a:buNone/>
            </a:pPr>
            <a:r>
              <a:rPr lang="es-ES" sz="1000" dirty="0"/>
              <a:t>Ruiz-Del-Yerro, E., et al. (2016). "</a:t>
            </a:r>
            <a:r>
              <a:rPr lang="es-ES" sz="1000" dirty="0" err="1"/>
              <a:t>Myo-cytoblots</a:t>
            </a:r>
            <a:r>
              <a:rPr lang="es-ES" sz="1000" dirty="0"/>
              <a:t>: </a:t>
            </a:r>
            <a:r>
              <a:rPr lang="es-ES" sz="1000" dirty="0" err="1"/>
              <a:t>Quantification</a:t>
            </a:r>
            <a:r>
              <a:rPr lang="es-ES" sz="1000" dirty="0"/>
              <a:t> of </a:t>
            </a:r>
            <a:r>
              <a:rPr lang="es-ES" sz="1000" dirty="0" err="1"/>
              <a:t>dystrophin</a:t>
            </a:r>
            <a:r>
              <a:rPr lang="es-ES" sz="1000" dirty="0"/>
              <a:t> </a:t>
            </a:r>
            <a:r>
              <a:rPr lang="es-ES" sz="1000" dirty="0" err="1"/>
              <a:t>by</a:t>
            </a:r>
            <a:r>
              <a:rPr lang="es-ES" sz="1000" dirty="0"/>
              <a:t> in-</a:t>
            </a:r>
            <a:r>
              <a:rPr lang="es-ES" sz="1000" dirty="0" err="1"/>
              <a:t>cell</a:t>
            </a:r>
            <a:r>
              <a:rPr lang="es-ES" sz="1000" dirty="0"/>
              <a:t> western </a:t>
            </a:r>
            <a:r>
              <a:rPr lang="es-ES" sz="1000" dirty="0" err="1"/>
              <a:t>assay</a:t>
            </a:r>
            <a:r>
              <a:rPr lang="es-ES" sz="1000" dirty="0"/>
              <a:t> </a:t>
            </a:r>
            <a:r>
              <a:rPr lang="es-ES" sz="1000" dirty="0" err="1"/>
              <a:t>for</a:t>
            </a:r>
            <a:r>
              <a:rPr lang="es-ES" sz="1000" dirty="0"/>
              <a:t> a </a:t>
            </a:r>
            <a:r>
              <a:rPr lang="es-ES" sz="1000" dirty="0" err="1"/>
              <a:t>streamlined</a:t>
            </a:r>
            <a:r>
              <a:rPr lang="es-ES" sz="1000" dirty="0"/>
              <a:t> </a:t>
            </a:r>
            <a:r>
              <a:rPr lang="es-ES" sz="1000" dirty="0" err="1"/>
              <a:t>development</a:t>
            </a:r>
            <a:r>
              <a:rPr lang="es-ES" sz="1000" dirty="0"/>
              <a:t> of DMD </a:t>
            </a:r>
            <a:r>
              <a:rPr lang="es-ES" sz="1000" dirty="0" err="1"/>
              <a:t>treatments</a:t>
            </a:r>
            <a:r>
              <a:rPr lang="es-ES" sz="1000" dirty="0"/>
              <a:t>." Neuromuscular </a:t>
            </a:r>
            <a:r>
              <a:rPr lang="es-ES" sz="1000" dirty="0" err="1"/>
              <a:t>Disorders</a:t>
            </a:r>
            <a:r>
              <a:rPr lang="es-ES" sz="1000" dirty="0"/>
              <a:t> 26: S159</a:t>
            </a:r>
            <a:r>
              <a:rPr lang="es-ES" sz="1000" dirty="0" smtClean="0"/>
              <a:t>.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1"/>
                </a:solidFill>
              </a:rPr>
              <a:t>ARTÍCULOS</a:t>
            </a:r>
          </a:p>
          <a:p>
            <a:pPr marL="0" indent="0">
              <a:buNone/>
            </a:pPr>
            <a:r>
              <a:rPr lang="en-US" sz="1000" dirty="0" smtClean="0"/>
              <a:t>“</a:t>
            </a:r>
            <a:r>
              <a:rPr lang="en-US" sz="1000" dirty="0"/>
              <a:t>Selection of reference genes for </a:t>
            </a:r>
            <a:r>
              <a:rPr lang="en-US" sz="1000" dirty="0" err="1"/>
              <a:t>normalisation</a:t>
            </a:r>
            <a:r>
              <a:rPr lang="en-US" sz="1000" dirty="0"/>
              <a:t> of dystrophin expression analyses in cell </a:t>
            </a:r>
            <a:r>
              <a:rPr lang="en-US" sz="1000" dirty="0" smtClean="0"/>
              <a:t>culture”</a:t>
            </a:r>
            <a:r>
              <a:rPr lang="es-ES" sz="1000" dirty="0" smtClean="0"/>
              <a:t>Iker </a:t>
            </a:r>
            <a:r>
              <a:rPr lang="es-ES" sz="1000" dirty="0"/>
              <a:t>Garcia-Jimenez, Estíbaliz Ruiz-Del-Yerro, Virginia </a:t>
            </a:r>
            <a:r>
              <a:rPr lang="es-ES" sz="1000" dirty="0" smtClean="0"/>
              <a:t>Arechavala-Gomeza </a:t>
            </a:r>
            <a:r>
              <a:rPr lang="en-US" sz="1000" dirty="0" err="1" smtClean="0"/>
              <a:t>En</a:t>
            </a:r>
            <a:r>
              <a:rPr lang="en-US" sz="1000" dirty="0" smtClean="0"/>
              <a:t> </a:t>
            </a:r>
            <a:r>
              <a:rPr lang="en-US" sz="1000" dirty="0" err="1"/>
              <a:t>redacción</a:t>
            </a:r>
            <a:endParaRPr lang="es-ES" sz="1000" dirty="0"/>
          </a:p>
          <a:p>
            <a:pPr marL="0" indent="0">
              <a:buNone/>
            </a:pPr>
            <a:r>
              <a:rPr lang="en-US" sz="1000" dirty="0"/>
              <a:t> </a:t>
            </a:r>
            <a:endParaRPr lang="es-ES" sz="1000" dirty="0"/>
          </a:p>
          <a:p>
            <a:pPr marL="0" indent="0">
              <a:buNone/>
            </a:pPr>
            <a:r>
              <a:rPr lang="en-US" sz="1000" dirty="0" smtClean="0"/>
              <a:t>“</a:t>
            </a:r>
            <a:r>
              <a:rPr lang="en-US" sz="1000" dirty="0" err="1"/>
              <a:t>Myoblots</a:t>
            </a:r>
            <a:r>
              <a:rPr lang="en-US" sz="1000" dirty="0"/>
              <a:t>: dystrophin quantification by in-cell western assay for a streamlined development of DMD </a:t>
            </a:r>
            <a:r>
              <a:rPr lang="en-US" sz="1000" dirty="0" smtClean="0"/>
              <a:t>treatments”</a:t>
            </a:r>
            <a:r>
              <a:rPr lang="es-ES" sz="1000" dirty="0"/>
              <a:t> </a:t>
            </a:r>
            <a:r>
              <a:rPr lang="en-US" sz="1000" dirty="0" err="1" smtClean="0"/>
              <a:t>Estíbaliz</a:t>
            </a:r>
            <a:r>
              <a:rPr lang="en-US" sz="1000" dirty="0" smtClean="0"/>
              <a:t> </a:t>
            </a:r>
            <a:r>
              <a:rPr lang="en-US" sz="1000" dirty="0"/>
              <a:t>Ruiz-Del-</a:t>
            </a:r>
            <a:r>
              <a:rPr lang="en-US" sz="1000" dirty="0" err="1"/>
              <a:t>Yerro</a:t>
            </a:r>
            <a:r>
              <a:rPr lang="en-US" sz="1000" dirty="0"/>
              <a:t>, Iker Garcia-Jimenez, </a:t>
            </a:r>
            <a:r>
              <a:rPr lang="en-US" sz="1000" dirty="0" err="1"/>
              <a:t>Kamel</a:t>
            </a:r>
            <a:r>
              <a:rPr lang="en-US" sz="1000" dirty="0"/>
              <a:t> </a:t>
            </a:r>
            <a:r>
              <a:rPr lang="en-US" sz="1000" dirty="0" err="1"/>
              <a:t>Mamchaoui</a:t>
            </a:r>
            <a:r>
              <a:rPr lang="en-US" sz="1000" dirty="0"/>
              <a:t>, Virginia </a:t>
            </a:r>
            <a:r>
              <a:rPr lang="en-US" sz="1000" dirty="0" smtClean="0"/>
              <a:t>Arechavala-Gomeza </a:t>
            </a:r>
            <a:r>
              <a:rPr lang="en-US" sz="1000" dirty="0" err="1" smtClean="0"/>
              <a:t>En</a:t>
            </a:r>
            <a:r>
              <a:rPr lang="en-US" sz="1000" dirty="0" smtClean="0"/>
              <a:t> </a:t>
            </a:r>
            <a:r>
              <a:rPr lang="en-US" sz="1000" dirty="0" err="1"/>
              <a:t>redacción</a:t>
            </a:r>
            <a:endParaRPr lang="es-ES" sz="1000" dirty="0"/>
          </a:p>
          <a:p>
            <a:endParaRPr lang="es-ES" sz="1000" dirty="0"/>
          </a:p>
          <a:p>
            <a:pPr marL="0" indent="0">
              <a:buNone/>
            </a:pPr>
            <a:r>
              <a:rPr lang="en-US" sz="1000" dirty="0" smtClean="0"/>
              <a:t>“</a:t>
            </a:r>
            <a:r>
              <a:rPr lang="en-US" sz="1000" dirty="0"/>
              <a:t>A multicenter comparison of exon 51 skipping quantification in Duchenne muscular </a:t>
            </a:r>
            <a:r>
              <a:rPr lang="en-US" sz="1000" dirty="0" smtClean="0"/>
              <a:t>dystrophy” M</a:t>
            </a:r>
            <a:r>
              <a:rPr lang="en-US" sz="1000" dirty="0"/>
              <a:t>. Hiller, M.S. </a:t>
            </a:r>
            <a:r>
              <a:rPr lang="en-US" sz="1000" dirty="0" err="1"/>
              <a:t>Falzarano</a:t>
            </a:r>
            <a:r>
              <a:rPr lang="en-US" sz="1000" dirty="0"/>
              <a:t>, I. Garcia-Jimenez, V. </a:t>
            </a:r>
            <a:r>
              <a:rPr lang="en-US" sz="1000" dirty="0" err="1"/>
              <a:t>Sardone</a:t>
            </a:r>
            <a:r>
              <a:rPr lang="en-US" sz="1000" dirty="0"/>
              <a:t>, R.C. </a:t>
            </a:r>
            <a:r>
              <a:rPr lang="en-US" sz="1000" dirty="0" err="1"/>
              <a:t>Verheul</a:t>
            </a:r>
            <a:r>
              <a:rPr lang="en-US" sz="1000" dirty="0"/>
              <a:t>, L. </a:t>
            </a:r>
            <a:r>
              <a:rPr lang="en-US" sz="1000" dirty="0" err="1"/>
              <a:t>Popplewell</a:t>
            </a:r>
            <a:r>
              <a:rPr lang="en-US" sz="1000" dirty="0"/>
              <a:t>, E. Ruiz-Del-</a:t>
            </a:r>
            <a:r>
              <a:rPr lang="en-US" sz="1000" dirty="0" err="1"/>
              <a:t>Yerro</a:t>
            </a:r>
            <a:r>
              <a:rPr lang="en-US" sz="1000" dirty="0"/>
              <a:t>, R.H. </a:t>
            </a:r>
            <a:r>
              <a:rPr lang="en-US" sz="1000" dirty="0" err="1"/>
              <a:t>Vossen</a:t>
            </a:r>
            <a:r>
              <a:rPr lang="en-US" sz="1000" dirty="0"/>
              <a:t>, J.J. </a:t>
            </a:r>
            <a:r>
              <a:rPr lang="en-US" sz="1000" dirty="0" err="1"/>
              <a:t>Goeman</a:t>
            </a:r>
            <a:r>
              <a:rPr lang="en-US" sz="1000" dirty="0"/>
              <a:t>, S.Y. </a:t>
            </a:r>
            <a:r>
              <a:rPr lang="en-US" sz="1000" dirty="0" err="1"/>
              <a:t>Anvar</a:t>
            </a:r>
            <a:r>
              <a:rPr lang="en-US" sz="1000" dirty="0"/>
              <a:t>, G. Dickson, A. </a:t>
            </a:r>
            <a:r>
              <a:rPr lang="en-US" sz="1000" dirty="0" err="1"/>
              <a:t>Ferlini</a:t>
            </a:r>
            <a:r>
              <a:rPr lang="en-US" sz="1000" dirty="0"/>
              <a:t>, F. Muntoni, A. </a:t>
            </a:r>
            <a:r>
              <a:rPr lang="en-US" sz="1000" dirty="0" err="1"/>
              <a:t>Aartsma-Rus</a:t>
            </a:r>
            <a:r>
              <a:rPr lang="en-US" sz="1000" dirty="0"/>
              <a:t>, V. Arechavala-Gomeza, N.A. </a:t>
            </a:r>
            <a:r>
              <a:rPr lang="en-US" sz="1000" dirty="0" err="1"/>
              <a:t>Datson</a:t>
            </a:r>
            <a:r>
              <a:rPr lang="en-US" sz="1000" dirty="0"/>
              <a:t>, P. </a:t>
            </a:r>
            <a:r>
              <a:rPr lang="en-US" sz="1000" dirty="0" err="1" smtClean="0"/>
              <a:t>Spitali</a:t>
            </a:r>
            <a:r>
              <a:rPr lang="en-US" sz="1000" dirty="0" smtClean="0"/>
              <a:t> </a:t>
            </a:r>
            <a:r>
              <a:rPr lang="en-US" sz="1000" dirty="0" err="1" smtClean="0"/>
              <a:t>En</a:t>
            </a:r>
            <a:r>
              <a:rPr lang="en-US" sz="1000" dirty="0" smtClean="0"/>
              <a:t> </a:t>
            </a:r>
            <a:r>
              <a:rPr lang="en-US" sz="1000" dirty="0" err="1" smtClean="0"/>
              <a:t>redacción</a:t>
            </a:r>
            <a:endParaRPr lang="en-US" sz="1000" dirty="0" smtClean="0"/>
          </a:p>
          <a:p>
            <a:endParaRPr lang="es-ES" sz="1000" dirty="0"/>
          </a:p>
          <a:p>
            <a:pPr marL="0" indent="0">
              <a:buNone/>
            </a:pPr>
            <a:r>
              <a:rPr lang="es-ES" sz="1200" b="1" dirty="0" smtClean="0">
                <a:solidFill>
                  <a:schemeClr val="accent1"/>
                </a:solidFill>
              </a:rPr>
              <a:t>NUEVOS PROYECTOS:</a:t>
            </a:r>
          </a:p>
          <a:p>
            <a:pPr marL="0" indent="0">
              <a:buNone/>
            </a:pPr>
            <a:r>
              <a:rPr lang="es-ES" sz="1000" dirty="0" smtClean="0"/>
              <a:t>Cuantificación </a:t>
            </a:r>
            <a:r>
              <a:rPr lang="es-ES" sz="1000" dirty="0"/>
              <a:t>de </a:t>
            </a:r>
            <a:r>
              <a:rPr lang="es-ES" sz="1000" dirty="0" err="1"/>
              <a:t>utrofina</a:t>
            </a:r>
            <a:r>
              <a:rPr lang="es-ES" sz="1000" dirty="0"/>
              <a:t> </a:t>
            </a:r>
            <a:r>
              <a:rPr lang="es-ES" sz="1000" dirty="0" smtClean="0"/>
              <a:t> en </a:t>
            </a:r>
            <a:r>
              <a:rPr lang="es-ES" sz="1000" dirty="0"/>
              <a:t>distrofias musculares. Departamento de Salud del Gobierno Vasco. </a:t>
            </a:r>
            <a:r>
              <a:rPr lang="es-ES" sz="1000" dirty="0" smtClean="0"/>
              <a:t>Enero-Diciembre </a:t>
            </a:r>
            <a:r>
              <a:rPr lang="es-ES" sz="1000" dirty="0"/>
              <a:t>2017</a:t>
            </a:r>
          </a:p>
          <a:p>
            <a:pPr marL="0" indent="0">
              <a:buNone/>
            </a:pPr>
            <a:endParaRPr lang="es-ES" sz="1000" dirty="0" smtClean="0"/>
          </a:p>
          <a:p>
            <a:pPr marL="0" indent="0">
              <a:buNone/>
            </a:pPr>
            <a:r>
              <a:rPr lang="es-ES" sz="1000" dirty="0" smtClean="0"/>
              <a:t>CRISPR/Cas </a:t>
            </a:r>
            <a:r>
              <a:rPr lang="es-ES" sz="1000" dirty="0"/>
              <a:t>gene </a:t>
            </a:r>
            <a:r>
              <a:rPr lang="es-ES" sz="1000" dirty="0" err="1"/>
              <a:t>editing</a:t>
            </a:r>
            <a:r>
              <a:rPr lang="es-ES" sz="1000" dirty="0"/>
              <a:t> of animal </a:t>
            </a:r>
            <a:r>
              <a:rPr lang="es-ES" sz="1000" dirty="0" err="1"/>
              <a:t>model</a:t>
            </a:r>
            <a:r>
              <a:rPr lang="es-ES" sz="1000" dirty="0"/>
              <a:t> cultures </a:t>
            </a:r>
            <a:r>
              <a:rPr lang="es-ES" sz="1000" dirty="0" err="1"/>
              <a:t>for</a:t>
            </a:r>
            <a:r>
              <a:rPr lang="es-ES" sz="1000" dirty="0"/>
              <a:t> a </a:t>
            </a:r>
            <a:r>
              <a:rPr lang="es-ES" sz="1000" dirty="0" err="1"/>
              <a:t>faster</a:t>
            </a:r>
            <a:r>
              <a:rPr lang="es-ES" sz="1000" dirty="0"/>
              <a:t> transfer of DMD </a:t>
            </a:r>
            <a:r>
              <a:rPr lang="es-ES" sz="1000" dirty="0" err="1"/>
              <a:t>treatments</a:t>
            </a:r>
            <a:r>
              <a:rPr lang="es-ES" sz="1000" dirty="0"/>
              <a:t> to </a:t>
            </a:r>
            <a:r>
              <a:rPr lang="es-ES" sz="1000" dirty="0" err="1"/>
              <a:t>the</a:t>
            </a:r>
            <a:r>
              <a:rPr lang="es-ES" sz="1000" dirty="0"/>
              <a:t> </a:t>
            </a:r>
            <a:r>
              <a:rPr lang="es-ES" sz="1000" dirty="0" err="1"/>
              <a:t>clinic</a:t>
            </a:r>
            <a:r>
              <a:rPr lang="es-ES" sz="1000" dirty="0"/>
              <a:t>. Duchenne </a:t>
            </a:r>
            <a:r>
              <a:rPr lang="es-ES" sz="1000" dirty="0" err="1"/>
              <a:t>Parent</a:t>
            </a:r>
            <a:r>
              <a:rPr lang="es-ES" sz="1000" dirty="0"/>
              <a:t> Project </a:t>
            </a:r>
            <a:r>
              <a:rPr lang="es-ES" sz="1000" dirty="0" err="1"/>
              <a:t>Spain</a:t>
            </a:r>
            <a:r>
              <a:rPr lang="es-ES" sz="1000" dirty="0"/>
              <a:t> </a:t>
            </a:r>
            <a:r>
              <a:rPr lang="es-ES" sz="1000" dirty="0" smtClean="0"/>
              <a:t>Ene 2017- </a:t>
            </a:r>
            <a:r>
              <a:rPr lang="es-ES" sz="1000" dirty="0" err="1" smtClean="0"/>
              <a:t>Dec</a:t>
            </a:r>
            <a:r>
              <a:rPr lang="es-ES" sz="1000" dirty="0" smtClean="0"/>
              <a:t> 2018</a:t>
            </a:r>
            <a:endParaRPr lang="es-ES" sz="1000" dirty="0"/>
          </a:p>
          <a:p>
            <a:pPr marL="0" indent="0">
              <a:buNone/>
            </a:pPr>
            <a:endParaRPr lang="es-ES" sz="1000" dirty="0" smtClean="0"/>
          </a:p>
          <a:p>
            <a:pPr marL="0" indent="0">
              <a:buNone/>
            </a:pPr>
            <a:r>
              <a:rPr lang="es-ES" sz="1000" dirty="0" smtClean="0"/>
              <a:t>Edición </a:t>
            </a:r>
            <a:r>
              <a:rPr lang="es-ES" sz="1000" dirty="0"/>
              <a:t>genética avanzada para el tratamiento de la Distrofia Muscular de Duchenne¨ (</a:t>
            </a:r>
            <a:r>
              <a:rPr lang="es-ES" sz="1000" dirty="0" err="1"/>
              <a:t>ENiGMA</a:t>
            </a:r>
            <a:r>
              <a:rPr lang="es-ES" sz="1000" dirty="0"/>
              <a:t>: </a:t>
            </a:r>
            <a:r>
              <a:rPr lang="es-ES" sz="1000" dirty="0" err="1"/>
              <a:t>EdicioN</a:t>
            </a:r>
            <a:r>
              <a:rPr lang="es-ES" sz="1000" dirty="0"/>
              <a:t> </a:t>
            </a:r>
            <a:r>
              <a:rPr lang="es-ES" sz="1000" dirty="0" err="1"/>
              <a:t>Genetica</a:t>
            </a:r>
            <a:r>
              <a:rPr lang="es-ES" sz="1000" dirty="0"/>
              <a:t> </a:t>
            </a:r>
            <a:r>
              <a:rPr lang="es-ES" sz="1000" dirty="0" err="1" smtClean="0"/>
              <a:t>MusculAr</a:t>
            </a:r>
            <a:r>
              <a:rPr lang="es-ES" sz="1000" dirty="0" smtClean="0"/>
              <a:t>) Proyectos </a:t>
            </a:r>
            <a:r>
              <a:rPr lang="es-ES" sz="1000" dirty="0"/>
              <a:t>de Investigación en Salud (Instituto de Salud Carlos III), </a:t>
            </a:r>
            <a:r>
              <a:rPr lang="es-ES" sz="1000" dirty="0" err="1" smtClean="0"/>
              <a:t>Jan</a:t>
            </a:r>
            <a:r>
              <a:rPr lang="es-ES" sz="1000" dirty="0" smtClean="0"/>
              <a:t> </a:t>
            </a:r>
            <a:r>
              <a:rPr lang="es-ES" sz="1000" dirty="0"/>
              <a:t>2016-Dec </a:t>
            </a:r>
            <a:r>
              <a:rPr lang="es-ES" sz="1000" dirty="0" smtClean="0"/>
              <a:t>2018</a:t>
            </a:r>
            <a:endParaRPr lang="es-ES" sz="1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Publicaciones y nuevos proyectos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5958532" y="1484784"/>
            <a:ext cx="2611161" cy="338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hlinkClick r:id="rId2"/>
              </a:rPr>
              <a:t>www.arechavala-lab.com</a:t>
            </a:r>
            <a:r>
              <a:rPr lang="en-GB" sz="1600" b="1" dirty="0"/>
              <a:t> 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82" y="6215644"/>
            <a:ext cx="1756075" cy="439136"/>
          </a:xfrm>
          <a:prstGeom prst="rect">
            <a:avLst/>
          </a:prstGeom>
        </p:spPr>
      </p:pic>
      <p:pic>
        <p:nvPicPr>
          <p:cNvPr id="10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766" y="5606312"/>
            <a:ext cx="1593731" cy="519978"/>
          </a:xfrm>
          <a:prstGeom prst="rect">
            <a:avLst/>
          </a:prstGeom>
        </p:spPr>
      </p:pic>
      <p:pic>
        <p:nvPicPr>
          <p:cNvPr id="11" name="2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578" y="4389331"/>
            <a:ext cx="1299769" cy="5378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017" y="4389331"/>
            <a:ext cx="1062459" cy="50581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9476" y="4389331"/>
            <a:ext cx="1270102" cy="458565"/>
          </a:xfrm>
          <a:prstGeom prst="rect">
            <a:avLst/>
          </a:prstGeom>
        </p:spPr>
      </p:pic>
      <p:pic>
        <p:nvPicPr>
          <p:cNvPr id="14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8943" y="4855493"/>
            <a:ext cx="549240" cy="777315"/>
          </a:xfrm>
          <a:prstGeom prst="rect">
            <a:avLst/>
          </a:prstGeom>
        </p:spPr>
      </p:pic>
      <p:pic>
        <p:nvPicPr>
          <p:cNvPr id="15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r="10815" b="2126"/>
          <a:stretch/>
        </p:blipFill>
        <p:spPr>
          <a:xfrm>
            <a:off x="7649578" y="5116987"/>
            <a:ext cx="549131" cy="455511"/>
          </a:xfrm>
          <a:prstGeom prst="rect">
            <a:avLst/>
          </a:prstGeom>
        </p:spPr>
      </p:pic>
      <p:pic>
        <p:nvPicPr>
          <p:cNvPr id="16" name="Imagen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1024" r="15304" b="7242"/>
          <a:stretch/>
        </p:blipFill>
        <p:spPr>
          <a:xfrm>
            <a:off x="5740305" y="4927179"/>
            <a:ext cx="790374" cy="574960"/>
          </a:xfrm>
          <a:prstGeom prst="rect">
            <a:avLst/>
          </a:prstGeom>
        </p:spPr>
      </p:pic>
      <p:pic>
        <p:nvPicPr>
          <p:cNvPr id="17" name="Picture 2" descr="Resultado de imagen de manzana solidaria colegio europ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057" y="5116987"/>
            <a:ext cx="515821" cy="5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82" y="5866301"/>
            <a:ext cx="1161796" cy="80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/>
          <a:stretch/>
        </p:blipFill>
        <p:spPr bwMode="auto">
          <a:xfrm>
            <a:off x="5486892" y="1833873"/>
            <a:ext cx="3657107" cy="232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501</Words>
  <Application>Microsoft Office PowerPoint</Application>
  <PresentationFormat>Presentación en pantalla (4:3)</PresentationFormat>
  <Paragraphs>167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l'Office</vt:lpstr>
      <vt:lpstr>QUADRES: QUAntification of Dystrophin Restoration by Exon Skipping</vt:lpstr>
      <vt:lpstr>Nuestro grupo de un vistazo</vt:lpstr>
      <vt:lpstr>Distrofia muscular de Duchenne</vt:lpstr>
      <vt:lpstr>Terapia de salto del exón</vt:lpstr>
      <vt:lpstr>Presentación de PowerPoint</vt:lpstr>
      <vt:lpstr>COLABORACIÓN PARA CONSENSUAR MÉTODOS</vt:lpstr>
      <vt:lpstr>Presentación de PowerPoint</vt:lpstr>
      <vt:lpstr>Presentación de PowerPoint</vt:lpstr>
      <vt:lpstr>Publicaciones y nuevos proyectos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SEFC</dc:creator>
  <cp:lastModifiedBy>Virginia Arechavala Gomeza</cp:lastModifiedBy>
  <cp:revision>55</cp:revision>
  <dcterms:created xsi:type="dcterms:W3CDTF">2017-04-28T10:27:06Z</dcterms:created>
  <dcterms:modified xsi:type="dcterms:W3CDTF">2017-06-16T10:12:02Z</dcterms:modified>
</cp:coreProperties>
</file>